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442" r:id="rId2"/>
    <p:sldId id="384" r:id="rId3"/>
    <p:sldId id="319" r:id="rId4"/>
    <p:sldId id="444" r:id="rId5"/>
    <p:sldId id="445" r:id="rId6"/>
    <p:sldId id="446" r:id="rId7"/>
    <p:sldId id="447" r:id="rId8"/>
    <p:sldId id="389" r:id="rId9"/>
    <p:sldId id="323" r:id="rId10"/>
    <p:sldId id="452" r:id="rId11"/>
    <p:sldId id="327" r:id="rId12"/>
    <p:sldId id="336" r:id="rId13"/>
    <p:sldId id="337" r:id="rId14"/>
    <p:sldId id="300" r:id="rId15"/>
    <p:sldId id="451" r:id="rId16"/>
    <p:sldId id="330" r:id="rId17"/>
    <p:sldId id="331" r:id="rId18"/>
    <p:sldId id="363" r:id="rId19"/>
    <p:sldId id="360" r:id="rId20"/>
    <p:sldId id="393" r:id="rId21"/>
    <p:sldId id="450" r:id="rId22"/>
    <p:sldId id="424" r:id="rId23"/>
    <p:sldId id="399" r:id="rId24"/>
    <p:sldId id="400" r:id="rId25"/>
    <p:sldId id="401" r:id="rId26"/>
    <p:sldId id="402" r:id="rId27"/>
    <p:sldId id="403" r:id="rId28"/>
    <p:sldId id="404" r:id="rId29"/>
    <p:sldId id="405" r:id="rId30"/>
    <p:sldId id="406" r:id="rId31"/>
    <p:sldId id="407" r:id="rId32"/>
    <p:sldId id="408" r:id="rId33"/>
    <p:sldId id="409" r:id="rId34"/>
    <p:sldId id="410" r:id="rId35"/>
    <p:sldId id="411" r:id="rId36"/>
    <p:sldId id="412" r:id="rId37"/>
    <p:sldId id="413" r:id="rId38"/>
    <p:sldId id="414" r:id="rId39"/>
    <p:sldId id="415" r:id="rId40"/>
    <p:sldId id="416" r:id="rId41"/>
    <p:sldId id="386" r:id="rId4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3FFFF"/>
    <a:srgbClr val="CDFE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4" autoAdjust="0"/>
    <p:restoredTop sz="94660"/>
  </p:normalViewPr>
  <p:slideViewPr>
    <p:cSldViewPr>
      <p:cViewPr varScale="1">
        <p:scale>
          <a:sx n="143" d="100"/>
          <a:sy n="143" d="100"/>
        </p:scale>
        <p:origin x="53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1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CD601-E516-42C4-9013-EC6A08E6014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2F01B-9714-4336-A9FF-6B168BB1E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70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2F01B-9714-4336-A9FF-6B168BB1E0C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985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2F01B-9714-4336-A9FF-6B168BB1E0C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012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208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E362FC9-95A9-452A-983A-AC1063CE068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507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78308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1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1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16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2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29" Type="http://schemas.openxmlformats.org/officeDocument/2006/relationships/image" Target="../media/image3.png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31.wmf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Relationship Id="rId27" Type="http://schemas.openxmlformats.org/officeDocument/2006/relationships/oleObject" Target="../embeddings/oleObject2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.png"/><Relationship Id="rId4" Type="http://schemas.openxmlformats.org/officeDocument/2006/relationships/image" Target="../media/image32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3.wmf"/><Relationship Id="rId9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.png"/><Relationship Id="rId4" Type="http://schemas.openxmlformats.org/officeDocument/2006/relationships/image" Target="../media/image36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7.wmf"/><Relationship Id="rId9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0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2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4.wmf"/><Relationship Id="rId9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7.wmf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hyperlink" Target="http://stat.gov.k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497" y="-6565"/>
            <a:ext cx="9159613" cy="5156630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279434" y="3123776"/>
            <a:ext cx="7235950" cy="849954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602"/>
              </a:spcAft>
            </a:pPr>
            <a:r>
              <a:rPr lang="kk-KZ" sz="28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Тема «Международная статистика труда»</a:t>
            </a:r>
            <a:endParaRPr lang="ru-RU" sz="2800" b="1" dirty="0">
              <a:solidFill>
                <a:schemeClr val="bg1"/>
              </a:solidFill>
              <a:latin typeface="+mn-lt"/>
              <a:cs typeface="Gotham Pro" panose="02000503040000020004" pitchFamily="50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9688" y="3956542"/>
            <a:ext cx="8331864" cy="3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3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A333CCB-7AFF-4282-8F72-D716D0B01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905" y="33074"/>
            <a:ext cx="138917" cy="27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755" tIns="34378" rIns="68755" bIns="34378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3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A891126-03EF-44F5-8F97-87A9ADAEF013}"/>
              </a:ext>
            </a:extLst>
          </p:cNvPr>
          <p:cNvSpPr/>
          <p:nvPr/>
        </p:nvSpPr>
        <p:spPr>
          <a:xfrm>
            <a:off x="2943962" y="7450853"/>
            <a:ext cx="399639" cy="143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755" tIns="34378" rIns="68755" bIns="343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sz="1353"/>
          </a:p>
        </p:txBody>
      </p:sp>
    </p:spTree>
    <p:extLst>
      <p:ext uri="{BB962C8B-B14F-4D97-AF65-F5344CB8AC3E}">
        <p14:creationId xmlns:p14="http://schemas.microsoft.com/office/powerpoint/2010/main" val="751457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C5FB47-B2D8-4ECA-BEB2-C4F5C0941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805"/>
            <a:ext cx="8229600" cy="857250"/>
          </a:xfrm>
        </p:spPr>
        <p:txBody>
          <a:bodyPr>
            <a:normAutofit/>
          </a:bodyPr>
          <a:lstStyle/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рынка труда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8822AC-48ED-4E61-BB2E-8BFB8E8BB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585" y="1093060"/>
            <a:ext cx="8229600" cy="3394472"/>
          </a:xfrm>
        </p:spPr>
        <p:txBody>
          <a:bodyPr>
            <a:normAutofit/>
          </a:bodyPr>
          <a:lstStyle/>
          <a:p>
            <a:r>
              <a:rPr lang="kk-K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 активное население:</a:t>
            </a:r>
          </a:p>
          <a:p>
            <a:endParaRPr lang="kk-KZ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 неактивное население</a:t>
            </a:r>
          </a:p>
          <a:p>
            <a:r>
              <a:rPr lang="kk-K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 ресурсы  </a:t>
            </a:r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F3925FD-8883-46CF-8803-607300C2C8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5" name="Right Triangle 13">
            <a:extLst>
              <a:ext uri="{FF2B5EF4-FFF2-40B4-BE49-F238E27FC236}">
                <a16:creationId xmlns:a16="http://schemas.microsoft.com/office/drawing/2014/main" id="{AAC13CA8-4124-4E78-BEE3-0B3B3E2D71D4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5EBD890-174F-4725-95A1-BE81854CCFB3}"/>
              </a:ext>
            </a:extLst>
          </p:cNvPr>
          <p:cNvSpPr/>
          <p:nvPr/>
        </p:nvSpPr>
        <p:spPr>
          <a:xfrm>
            <a:off x="899592" y="156363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Занятые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Безработные</a:t>
            </a:r>
          </a:p>
        </p:txBody>
      </p:sp>
      <p:cxnSp>
        <p:nvCxnSpPr>
          <p:cNvPr id="8" name="Straight Connector 15">
            <a:extLst>
              <a:ext uri="{FF2B5EF4-FFF2-40B4-BE49-F238E27FC236}">
                <a16:creationId xmlns:a16="http://schemas.microsoft.com/office/drawing/2014/main" id="{D6E71BEC-4B16-4ADC-BD6A-77DF7A2ABA00}"/>
              </a:ext>
            </a:extLst>
          </p:cNvPr>
          <p:cNvCxnSpPr/>
          <p:nvPr/>
        </p:nvCxnSpPr>
        <p:spPr>
          <a:xfrm>
            <a:off x="366433" y="84355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14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6260" y="12731"/>
            <a:ext cx="6268641" cy="65127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 активное население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2" y="745295"/>
            <a:ext cx="7568734" cy="2678906"/>
          </a:xfrm>
        </p:spPr>
        <p:txBody>
          <a:bodyPr>
            <a:normAutofit fontScale="25000" lnSpcReduction="20000"/>
          </a:bodyPr>
          <a:lstStyle/>
          <a:p>
            <a:pPr marL="205740" indent="0" algn="ctr">
              <a:spcBef>
                <a:spcPts val="435"/>
              </a:spcBef>
              <a:buNone/>
              <a:defRPr/>
            </a:pPr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населения, которая предлагает свой труд для производства  товаров  и  услуг  и  формирует предложение на рынке труда 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dirty="0"/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dirty="0"/>
          </a:p>
          <a:p>
            <a:pPr marL="205740" indent="0">
              <a:spcBef>
                <a:spcPts val="435"/>
              </a:spcBef>
              <a:buNone/>
              <a:defRPr/>
            </a:pPr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ЭАН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распределяется по следующим видам занятий: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.   </a:t>
            </a: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занятые в экономике;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.   </a:t>
            </a: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служители религиозных культов;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военнослужащие;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.   безработные. 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dirty="0"/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dirty="0"/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dirty="0"/>
          </a:p>
          <a:p>
            <a:pPr marL="205740" indent="0">
              <a:spcBef>
                <a:spcPts val="435"/>
              </a:spcBef>
              <a:buNone/>
              <a:defRPr/>
            </a:pPr>
            <a:br>
              <a:rPr lang="ru-RU" dirty="0"/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dirty="0"/>
          </a:p>
          <a:p>
            <a:pPr marL="205740" indent="-205740">
              <a:spcBef>
                <a:spcPts val="435"/>
              </a:spcBef>
              <a:buFont typeface="Wingdings 2"/>
              <a:buChar char=""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458990"/>
              </p:ext>
            </p:extLst>
          </p:nvPr>
        </p:nvGraphicFramePr>
        <p:xfrm>
          <a:off x="1243952" y="3219822"/>
          <a:ext cx="6340090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1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8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07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sng" dirty="0">
                          <a:solidFill>
                            <a:schemeClr val="tx1"/>
                          </a:solidFill>
                          <a:effectLst/>
                        </a:rPr>
                        <a:t>ЭАН за короткий период, (равный неделе или дню)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sng" dirty="0">
                          <a:solidFill>
                            <a:schemeClr val="tx1"/>
                          </a:solidFill>
                          <a:effectLst/>
                        </a:rPr>
                        <a:t>население, активное в данный период, (рабочая сила) </a:t>
                      </a:r>
                      <a:endParaRPr lang="ru-RU" sz="1600" u="sng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sng" dirty="0">
                          <a:solidFill>
                            <a:schemeClr val="tx1"/>
                          </a:solidFill>
                          <a:effectLst/>
                        </a:rPr>
                        <a:t>ЭАН за длительный период времени (месяц, квартал, год)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обычно активное население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" name="Straight Connector 15"/>
          <p:cNvCxnSpPr/>
          <p:nvPr/>
        </p:nvCxnSpPr>
        <p:spPr>
          <a:xfrm>
            <a:off x="467542" y="702429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30C0524-301E-4593-8694-2C6B201360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9" name="Right Triangle 13">
            <a:extLst>
              <a:ext uri="{FF2B5EF4-FFF2-40B4-BE49-F238E27FC236}">
                <a16:creationId xmlns:a16="http://schemas.microsoft.com/office/drawing/2014/main" id="{1AB7CDFA-3E5B-4DE2-9FBD-367348A843CC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014824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7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Уровень экономической активности населения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27732" y="3219822"/>
            <a:ext cx="6375797" cy="1460897"/>
          </a:xfrm>
        </p:spPr>
        <p:txBody>
          <a:bodyPr>
            <a:normAutofit fontScale="62500" lnSpcReduction="20000"/>
          </a:bodyPr>
          <a:lstStyle/>
          <a:p>
            <a:pPr marL="205740" indent="0" algn="ctr">
              <a:lnSpc>
                <a:spcPct val="110000"/>
              </a:lnSpc>
              <a:spcBef>
                <a:spcPts val="435"/>
              </a:spcBef>
              <a:buNone/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экономической активности населения измеряется также для каждой возрастной группы в пределах диапазона, установленного для измерения экономической активности населения (от 15 до 72 лет)</a:t>
            </a:r>
          </a:p>
        </p:txBody>
      </p:sp>
      <p:sp>
        <p:nvSpPr>
          <p:cNvPr id="29702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19476"/>
              </p:ext>
            </p:extLst>
          </p:nvPr>
        </p:nvGraphicFramePr>
        <p:xfrm>
          <a:off x="1169911" y="1604616"/>
          <a:ext cx="2641997" cy="1303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" name="Формула" r:id="rId3" imgW="939600" imgH="469800" progId="Equation.3">
                  <p:embed/>
                </p:oleObj>
              </mc:Choice>
              <mc:Fallback>
                <p:oleObj name="Формула" r:id="rId3" imgW="939600" imgH="469800" progId="Equation.3">
                  <p:embed/>
                  <p:pic>
                    <p:nvPicPr>
                      <p:cNvPr id="2969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11" y="1604616"/>
                        <a:ext cx="2641997" cy="13037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084312"/>
              </p:ext>
            </p:extLst>
          </p:nvPr>
        </p:nvGraphicFramePr>
        <p:xfrm>
          <a:off x="4932040" y="1604616"/>
          <a:ext cx="2428274" cy="1186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" name="Формула" r:id="rId5" imgW="850531" imgH="418918" progId="Equation.3">
                  <p:embed/>
                </p:oleObj>
              </mc:Choice>
              <mc:Fallback>
                <p:oleObj name="Формула" r:id="rId5" imgW="850531" imgH="418918" progId="Equation.3">
                  <p:embed/>
                  <p:pic>
                    <p:nvPicPr>
                      <p:cNvPr id="296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604616"/>
                        <a:ext cx="2428274" cy="11868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5"/>
          <p:cNvSpPr>
            <a:spLocks noChangeArrowheads="1"/>
          </p:cNvSpPr>
          <p:nvPr/>
        </p:nvSpPr>
        <p:spPr bwMode="auto">
          <a:xfrm>
            <a:off x="1143001" y="164284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416859" y="108003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81D4DA6-96C3-4262-B501-229DD2DE7CB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766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25" y="205978"/>
            <a:ext cx="6161485" cy="65127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Уровень занятости населения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57313" y="2893219"/>
            <a:ext cx="6375797" cy="910829"/>
          </a:xfrm>
        </p:spPr>
        <p:txBody>
          <a:bodyPr>
            <a:normAutofit/>
          </a:bodyPr>
          <a:lstStyle/>
          <a:p>
            <a:pPr marL="205740" indent="-205740">
              <a:spcBef>
                <a:spcPts val="435"/>
              </a:spcBef>
              <a:buNone/>
              <a:defRPr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Коэффициент занятости рассчитывается по населению в целом, полу и отдельным возрастным группам: </a:t>
            </a:r>
          </a:p>
          <a:p>
            <a:pPr marL="205740" indent="-205740">
              <a:spcBef>
                <a:spcPts val="435"/>
              </a:spcBef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26630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997469"/>
              </p:ext>
            </p:extLst>
          </p:nvPr>
        </p:nvGraphicFramePr>
        <p:xfrm>
          <a:off x="1295612" y="1407319"/>
          <a:ext cx="2424113" cy="1303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0" name="Формула" r:id="rId3" imgW="889000" imgH="469900" progId="Equation.3">
                  <p:embed/>
                </p:oleObj>
              </mc:Choice>
              <mc:Fallback>
                <p:oleObj name="Формула" r:id="rId3" imgW="889000" imgH="469900" progId="Equation.3">
                  <p:embed/>
                  <p:pic>
                    <p:nvPicPr>
                      <p:cNvPr id="2662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612" y="1407319"/>
                        <a:ext cx="2424113" cy="13037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150799"/>
              </p:ext>
            </p:extLst>
          </p:nvPr>
        </p:nvGraphicFramePr>
        <p:xfrm>
          <a:off x="5076056" y="1444228"/>
          <a:ext cx="2172891" cy="122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1" name="Формула" r:id="rId5" imgW="787058" imgH="444307" progId="Equation.3">
                  <p:embed/>
                </p:oleObj>
              </mc:Choice>
              <mc:Fallback>
                <p:oleObj name="Формула" r:id="rId5" imgW="787058" imgH="444307" progId="Equation.3">
                  <p:embed/>
                  <p:pic>
                    <p:nvPicPr>
                      <p:cNvPr id="266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444228"/>
                        <a:ext cx="2172891" cy="12299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5"/>
          <p:cNvSpPr>
            <a:spLocks noChangeArrowheads="1"/>
          </p:cNvSpPr>
          <p:nvPr/>
        </p:nvSpPr>
        <p:spPr bwMode="auto">
          <a:xfrm>
            <a:off x="1143001" y="185715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89596" y="3589742"/>
            <a:ext cx="3750495" cy="1200329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defRPr/>
            </a:pPr>
            <a:r>
              <a:rPr lang="ru-RU" dirty="0"/>
              <a:t>15 – 19 лет, </a:t>
            </a:r>
          </a:p>
          <a:p>
            <a:pPr>
              <a:defRPr/>
            </a:pPr>
            <a:r>
              <a:rPr lang="ru-RU" dirty="0"/>
              <a:t>20 – 24 года, </a:t>
            </a:r>
          </a:p>
          <a:p>
            <a:pPr>
              <a:defRPr/>
            </a:pPr>
            <a:r>
              <a:rPr lang="ru-RU" dirty="0"/>
              <a:t>25 – 29 лет, </a:t>
            </a:r>
          </a:p>
          <a:p>
            <a:pPr>
              <a:defRPr/>
            </a:pPr>
            <a:r>
              <a:rPr lang="ru-RU" dirty="0"/>
              <a:t>30 – 49 лет, </a:t>
            </a:r>
          </a:p>
          <a:p>
            <a:pPr>
              <a:defRPr/>
            </a:pPr>
            <a:r>
              <a:rPr lang="ru-RU" dirty="0"/>
              <a:t>50 – 54 года, </a:t>
            </a:r>
          </a:p>
          <a:p>
            <a:pPr>
              <a:defRPr/>
            </a:pPr>
            <a:r>
              <a:rPr lang="ru-RU" dirty="0"/>
              <a:t>55 – 59 лет, </a:t>
            </a:r>
          </a:p>
          <a:p>
            <a:pPr>
              <a:defRPr/>
            </a:pPr>
            <a:r>
              <a:rPr lang="ru-RU" dirty="0"/>
              <a:t>60 – 72 года.</a:t>
            </a:r>
          </a:p>
          <a:p>
            <a:pPr>
              <a:defRPr/>
            </a:pPr>
            <a:endParaRPr lang="ru-RU" dirty="0"/>
          </a:p>
        </p:txBody>
      </p:sp>
      <p:cxnSp>
        <p:nvCxnSpPr>
          <p:cNvPr id="10" name="Straight Connector 15"/>
          <p:cNvCxnSpPr/>
          <p:nvPr/>
        </p:nvCxnSpPr>
        <p:spPr>
          <a:xfrm>
            <a:off x="467544" y="1071563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970BDFA-BED8-42F6-B75F-3BBFD378228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83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Классификация занятых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3598"/>
            <a:ext cx="8229600" cy="3394472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ru-RU" altLang="ru-RU" sz="2100" b="1" dirty="0"/>
              <a:t>По времени занятости</a:t>
            </a:r>
            <a:r>
              <a:rPr lang="ru-RU" altLang="ru-RU" sz="2100" dirty="0"/>
              <a:t>:</a:t>
            </a:r>
          </a:p>
          <a:p>
            <a:pPr>
              <a:lnSpc>
                <a:spcPct val="80000"/>
              </a:lnSpc>
            </a:pPr>
            <a:r>
              <a:rPr lang="ru-RU" altLang="ru-RU" sz="2100" dirty="0"/>
              <a:t>полностью занятые (полный рабочий день, полная рабочая неделя)</a:t>
            </a:r>
          </a:p>
          <a:p>
            <a:pPr>
              <a:lnSpc>
                <a:spcPct val="80000"/>
              </a:lnSpc>
            </a:pPr>
            <a:r>
              <a:rPr lang="ru-RU" altLang="ru-RU" sz="2100" dirty="0"/>
              <a:t>не полностью занятые (вынужденно)</a:t>
            </a:r>
          </a:p>
          <a:p>
            <a:pPr>
              <a:lnSpc>
                <a:spcPct val="80000"/>
              </a:lnSpc>
            </a:pPr>
            <a:endParaRPr lang="ru-RU" altLang="ru-RU" sz="2100" dirty="0"/>
          </a:p>
          <a:p>
            <a:pPr>
              <a:lnSpc>
                <a:spcPct val="80000"/>
              </a:lnSpc>
            </a:pPr>
            <a:r>
              <a:rPr lang="ru-RU" altLang="ru-RU" sz="2100" dirty="0"/>
              <a:t>Неполная занятость может быть двух видов:</a:t>
            </a:r>
          </a:p>
          <a:p>
            <a:pPr lvl="1">
              <a:lnSpc>
                <a:spcPct val="80000"/>
              </a:lnSpc>
            </a:pPr>
            <a:r>
              <a:rPr lang="ru-RU" altLang="ru-RU" sz="1725" dirty="0"/>
              <a:t>Видимая - по инициативе администрации, находящая отражение в стат. отчетности по труду;</a:t>
            </a:r>
          </a:p>
          <a:p>
            <a:pPr lvl="1">
              <a:lnSpc>
                <a:spcPct val="80000"/>
              </a:lnSpc>
            </a:pPr>
            <a:r>
              <a:rPr lang="ru-RU" altLang="ru-RU" sz="1725" dirty="0"/>
              <a:t>скрытая – работники заняты работой полный рабочий день, но имеют доход ниже прожиточного минимума.</a:t>
            </a:r>
          </a:p>
        </p:txBody>
      </p:sp>
      <p:cxnSp>
        <p:nvCxnSpPr>
          <p:cNvPr id="4" name="Straight Connector 15"/>
          <p:cNvCxnSpPr/>
          <p:nvPr/>
        </p:nvCxnSpPr>
        <p:spPr>
          <a:xfrm>
            <a:off x="457200" y="1063229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317D09-1D34-4DA3-B8E7-C5429531E7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8" name="Right Triangle 13">
            <a:extLst>
              <a:ext uri="{FF2B5EF4-FFF2-40B4-BE49-F238E27FC236}">
                <a16:creationId xmlns:a16="http://schemas.microsoft.com/office/drawing/2014/main" id="{B08C41CD-C44E-4B4D-A870-15C8D625F789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26884418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C554C5-FDA4-4B02-9F56-A6C2D586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-174816"/>
            <a:ext cx="8229600" cy="857250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 неактивное население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79F3C80-D6F6-4878-91CC-D7346F241D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5" name="Right Triangle 13">
            <a:extLst>
              <a:ext uri="{FF2B5EF4-FFF2-40B4-BE49-F238E27FC236}">
                <a16:creationId xmlns:a16="http://schemas.microsoft.com/office/drawing/2014/main" id="{CD8ECBFB-9E5F-4673-B50A-7B3627FB69D6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C35685C-F918-403F-A01D-C8B98569D8E1}"/>
              </a:ext>
            </a:extLst>
          </p:cNvPr>
          <p:cNvSpPr/>
          <p:nvPr/>
        </p:nvSpPr>
        <p:spPr>
          <a:xfrm>
            <a:off x="683567" y="771550"/>
            <a:ext cx="80516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/>
              <a:t>   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экономически неактивного населения определяется в виде разницы между численностью всего населения и численностью рабочей силы</a:t>
            </a:r>
          </a:p>
          <a:p>
            <a:endParaRPr lang="kk-KZ" b="1" i="1" dirty="0"/>
          </a:p>
          <a:p>
            <a:r>
              <a:rPr lang="kk-KZ" b="1" dirty="0"/>
              <a:t>  В </a:t>
            </a:r>
            <a:r>
              <a:rPr lang="kk-KZ" b="1" dirty="0">
                <a:solidFill>
                  <a:srgbClr val="FF0000"/>
                </a:solidFill>
              </a:rPr>
              <a:t>состав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 неактивного населения включается:</a:t>
            </a:r>
            <a:endParaRPr lang="kk-KZ" b="1" dirty="0"/>
          </a:p>
          <a:p>
            <a:r>
              <a:rPr lang="ru-RU" i="1" dirty="0"/>
              <a:t>    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и студенты, слушатели и курсанты дневной формы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обучения (включая магистратуру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и докторантуру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.  пенсионеры по старости, на льготных условиях лица, получающие пенсии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 случаю утери кормильца при достижении ими пенсионного возраста;                    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.  лица, получающие пенсии по инвалидности;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.  лица, занятые ведением домашнего хозяйства, уходом за детьми;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.  лица, которым нет необходимости работать независимо от источника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дохода;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.  лица, прекратившие поиск работы, но которые могут и готовы работать.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15">
            <a:extLst>
              <a:ext uri="{FF2B5EF4-FFF2-40B4-BE49-F238E27FC236}">
                <a16:creationId xmlns:a16="http://schemas.microsoft.com/office/drawing/2014/main" id="{1EE9C32B-79BC-4C02-9F87-FB81D3FD5B48}"/>
              </a:ext>
            </a:extLst>
          </p:cNvPr>
          <p:cNvCxnSpPr/>
          <p:nvPr/>
        </p:nvCxnSpPr>
        <p:spPr>
          <a:xfrm>
            <a:off x="465237" y="48351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874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205978"/>
            <a:ext cx="5829300" cy="651272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Безработные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64469" y="1085850"/>
            <a:ext cx="6375797" cy="3789760"/>
          </a:xfrm>
        </p:spPr>
        <p:txBody>
          <a:bodyPr>
            <a:normAutofit fontScale="70000" lnSpcReduction="20000"/>
          </a:bodyPr>
          <a:lstStyle/>
          <a:p>
            <a:pPr marL="205740" indent="0">
              <a:spcBef>
                <a:spcPts val="435"/>
              </a:spcBef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   Безработные (Б)</a:t>
            </a:r>
            <a:r>
              <a:rPr lang="ru-RU" b="1" dirty="0"/>
              <a:t> - </a:t>
            </a:r>
            <a:r>
              <a:rPr lang="ru-RU" dirty="0"/>
              <a:t>к ним относятся лица от 16 лет и старше, которые в отчетном периоде не имели работы или занятия приносящие доход, искали работу, готовы были приступить к работе:</a:t>
            </a:r>
          </a:p>
          <a:p>
            <a:pPr marL="411480" lvl="1" indent="0">
              <a:spcBef>
                <a:spcPts val="278"/>
              </a:spcBef>
              <a:buFont typeface="Wingdings 2"/>
              <a:buChar char=""/>
              <a:defRPr/>
            </a:pPr>
            <a:r>
              <a:rPr lang="ru-RU" i="1" dirty="0"/>
              <a:t> не имели работы, либо занятия, приносящего доход;</a:t>
            </a:r>
          </a:p>
          <a:p>
            <a:pPr marL="411480" lvl="1" indent="0">
              <a:spcBef>
                <a:spcPts val="278"/>
              </a:spcBef>
              <a:buFont typeface="Wingdings 2"/>
              <a:buChar char=""/>
              <a:defRPr/>
            </a:pPr>
            <a:r>
              <a:rPr lang="ru-RU" i="1" dirty="0"/>
              <a:t> искали работу;</a:t>
            </a:r>
          </a:p>
          <a:p>
            <a:pPr marL="411480" lvl="1" indent="0">
              <a:spcBef>
                <a:spcPts val="278"/>
              </a:spcBef>
              <a:buFont typeface="Wingdings 2"/>
              <a:buChar char=""/>
              <a:defRPr/>
            </a:pPr>
            <a:r>
              <a:rPr lang="ru-RU" i="1" dirty="0"/>
              <a:t> готовы были приступить к работе.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sz="1500" dirty="0"/>
          </a:p>
          <a:p>
            <a:pPr marL="205740" indent="0">
              <a:spcBef>
                <a:spcPts val="435"/>
              </a:spcBef>
              <a:buNone/>
              <a:defRPr/>
            </a:pPr>
            <a:endParaRPr lang="ru-RU" sz="1500" dirty="0"/>
          </a:p>
          <a:p>
            <a:pPr marL="205740" indent="0">
              <a:spcBef>
                <a:spcPts val="435"/>
              </a:spcBef>
              <a:buNone/>
              <a:defRPr/>
            </a:pPr>
            <a:r>
              <a:rPr lang="ru-RU" sz="1700" b="1" dirty="0"/>
              <a:t>В состав безработных могут включаться:</a:t>
            </a:r>
          </a:p>
          <a:p>
            <a:pPr marL="205740" indent="0">
              <a:spcBef>
                <a:spcPts val="435"/>
              </a:spcBef>
              <a:buFont typeface="Courier New" pitchFamily="49" charset="0"/>
              <a:buChar char="o"/>
              <a:defRPr/>
            </a:pPr>
            <a:r>
              <a:rPr lang="ru-RU" sz="1700" b="1" dirty="0"/>
              <a:t> лица, обучающиеся по направлению служб занятости,</a:t>
            </a:r>
          </a:p>
          <a:p>
            <a:pPr marL="205740" indent="0">
              <a:spcBef>
                <a:spcPts val="435"/>
              </a:spcBef>
              <a:buFont typeface="Courier New" pitchFamily="49" charset="0"/>
              <a:buChar char="o"/>
              <a:defRPr/>
            </a:pPr>
            <a:r>
              <a:rPr lang="ru-RU" sz="1700" b="1" dirty="0"/>
              <a:t> учащиеся и студенты дневной формы обучения, </a:t>
            </a:r>
          </a:p>
          <a:p>
            <a:pPr marL="205740" indent="0">
              <a:spcBef>
                <a:spcPts val="435"/>
              </a:spcBef>
              <a:buFont typeface="Courier New" pitchFamily="49" charset="0"/>
              <a:buChar char="o"/>
              <a:defRPr/>
            </a:pPr>
            <a:r>
              <a:rPr lang="ru-RU" sz="1700" b="1" dirty="0"/>
              <a:t> инвалиды и пенсионеры, </a:t>
            </a:r>
          </a:p>
          <a:p>
            <a:pPr marL="205740" indent="0">
              <a:spcBef>
                <a:spcPts val="435"/>
              </a:spcBef>
              <a:buNone/>
              <a:defRPr/>
            </a:pPr>
            <a:r>
              <a:rPr lang="ru-RU" sz="1700" b="1" dirty="0"/>
              <a:t>в том случае, если они активно заняты поисками работы и готовы к ней приступить.</a:t>
            </a:r>
          </a:p>
        </p:txBody>
      </p:sp>
      <p:cxnSp>
        <p:nvCxnSpPr>
          <p:cNvPr id="4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9394175-A424-477C-8EEE-552EE109BC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8" name="Right Triangle 13">
            <a:extLst>
              <a:ext uri="{FF2B5EF4-FFF2-40B4-BE49-F238E27FC236}">
                <a16:creationId xmlns:a16="http://schemas.microsoft.com/office/drawing/2014/main" id="{340A5543-11B8-42ED-85AF-D8353368DCD5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696814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3772" y="226518"/>
            <a:ext cx="5829300" cy="8572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400" b="1" dirty="0">
                <a:solidFill>
                  <a:srgbClr val="002060"/>
                </a:solidFill>
                <a:latin typeface="+mn-lt"/>
              </a:rPr>
              <a:t>Уровень безработицы</a:t>
            </a:r>
          </a:p>
        </p:txBody>
      </p:sp>
      <p:sp>
        <p:nvSpPr>
          <p:cNvPr id="24582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284965"/>
              </p:ext>
            </p:extLst>
          </p:nvPr>
        </p:nvGraphicFramePr>
        <p:xfrm>
          <a:off x="1222432" y="1522510"/>
          <a:ext cx="2820988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" name="Уравнение" r:id="rId3" imgW="1244520" imgH="469800" progId="Equation.3">
                  <p:embed/>
                </p:oleObj>
              </mc:Choice>
              <mc:Fallback>
                <p:oleObj name="Уравнение" r:id="rId3" imgW="1244520" imgH="469800" progId="Equation.3">
                  <p:embed/>
                  <p:pic>
                    <p:nvPicPr>
                      <p:cNvPr id="2457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432" y="1522510"/>
                        <a:ext cx="2820988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206958"/>
              </p:ext>
            </p:extLst>
          </p:nvPr>
        </p:nvGraphicFramePr>
        <p:xfrm>
          <a:off x="5076056" y="1495475"/>
          <a:ext cx="2628900" cy="1056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" name="Формула" r:id="rId5" imgW="1155700" imgH="469900" progId="Equation.3">
                  <p:embed/>
                </p:oleObj>
              </mc:Choice>
              <mc:Fallback>
                <p:oleObj name="Формула" r:id="rId5" imgW="1155700" imgH="469900" progId="Equation.3">
                  <p:embed/>
                  <p:pic>
                    <p:nvPicPr>
                      <p:cNvPr id="245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495475"/>
                        <a:ext cx="2628900" cy="10560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Rectangle 5"/>
          <p:cNvSpPr>
            <a:spLocks noChangeArrowheads="1"/>
          </p:cNvSpPr>
          <p:nvPr/>
        </p:nvSpPr>
        <p:spPr bwMode="auto">
          <a:xfrm>
            <a:off x="1143001" y="200003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532838" y="987574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41D975B-30DB-4977-9003-D5E3C55FE20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30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74981"/>
            <a:ext cx="4230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безработицы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45058" name="Picture 2" descr="https://tengrinews.kz/userdata/u407/2022-04/resize/8f9b1cd52b9a536c0021f6dc4cceb1c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46" y="211124"/>
            <a:ext cx="7628015" cy="496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495ABF-55B2-4A29-8D68-0BFE9DDD9B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70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27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Характеристики численности и состава безработных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   </a:t>
            </a:r>
            <a:r>
              <a:rPr lang="ru-RU" b="1" dirty="0"/>
              <a:t>Информация по безработному населению формируется </a:t>
            </a:r>
            <a:r>
              <a:rPr lang="kk-KZ" b="1" dirty="0"/>
              <a:t>по  следующим  группам</a:t>
            </a:r>
            <a:r>
              <a:rPr lang="ru-RU" b="1" dirty="0"/>
              <a:t>:</a:t>
            </a:r>
          </a:p>
          <a:p>
            <a:pPr lvl="0"/>
            <a:r>
              <a:rPr lang="ru-RU" dirty="0"/>
              <a:t>по типу местности проживания;</a:t>
            </a:r>
          </a:p>
          <a:p>
            <a:pPr lvl="0"/>
            <a:r>
              <a:rPr lang="ru-RU" dirty="0"/>
              <a:t>по регионам;</a:t>
            </a:r>
          </a:p>
          <a:p>
            <a:pPr lvl="0"/>
            <a:r>
              <a:rPr lang="ru-RU" dirty="0"/>
              <a:t>по полу;</a:t>
            </a:r>
          </a:p>
          <a:p>
            <a:pPr lvl="0"/>
            <a:r>
              <a:rPr lang="ru-RU" dirty="0"/>
              <a:t>по возрастным группам; </a:t>
            </a:r>
          </a:p>
          <a:p>
            <a:pPr lvl="0"/>
            <a:r>
              <a:rPr lang="ru-RU" dirty="0"/>
              <a:t>по уровню образования;</a:t>
            </a:r>
          </a:p>
          <a:p>
            <a:pPr lvl="0"/>
            <a:r>
              <a:rPr lang="ru-RU" dirty="0"/>
              <a:t>по причинам незанятости;</a:t>
            </a:r>
          </a:p>
          <a:p>
            <a:pPr lvl="0"/>
            <a:r>
              <a:rPr lang="ru-RU" dirty="0"/>
              <a:t>по продолжительности незанятости.</a:t>
            </a:r>
          </a:p>
          <a:p>
            <a:pPr marL="205740" indent="-205740">
              <a:spcBef>
                <a:spcPts val="435"/>
              </a:spcBef>
              <a:buFont typeface="Wingdings 2"/>
              <a:buChar char=""/>
              <a:defRPr/>
            </a:pPr>
            <a:endParaRPr lang="ru-RU" dirty="0"/>
          </a:p>
        </p:txBody>
      </p:sp>
      <p:cxnSp>
        <p:nvCxnSpPr>
          <p:cNvPr id="4" name="Straight Connector 15"/>
          <p:cNvCxnSpPr/>
          <p:nvPr/>
        </p:nvCxnSpPr>
        <p:spPr>
          <a:xfrm>
            <a:off x="457200" y="1037862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45CE68D-630F-4E46-960D-608B694C46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8" name="Right Triangle 13">
            <a:extLst>
              <a:ext uri="{FF2B5EF4-FFF2-40B4-BE49-F238E27FC236}">
                <a16:creationId xmlns:a16="http://schemas.microsoft.com/office/drawing/2014/main" id="{0C49D711-199B-4DD8-ABBA-849ABAAE7D4A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12893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366433" y="231959"/>
            <a:ext cx="6944195" cy="4504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625" b="1" dirty="0">
                <a:solidFill>
                  <a:srgbClr val="002060"/>
                </a:solidFill>
                <a:latin typeface="Arial" panose="020B0604020202020204" pitchFamily="34" charset="0"/>
                <a:ea typeface="Bookman Old Style" charset="0"/>
                <a:cs typeface="Arial" panose="020B0604020202020204" pitchFamily="34" charset="0"/>
              </a:rPr>
              <a:t>Ожидаемые результаты</a:t>
            </a:r>
            <a:endParaRPr lang="en-US" sz="2625" b="1" dirty="0">
              <a:solidFill>
                <a:srgbClr val="002060"/>
              </a:solidFill>
              <a:latin typeface="Arial" panose="020B0604020202020204" pitchFamily="34" charset="0"/>
              <a:ea typeface="Bookman Old Style" charset="0"/>
              <a:cs typeface="Arial" panose="020B0604020202020204" pitchFamily="34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437029" y="982483"/>
            <a:ext cx="7171064" cy="123653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50" b="1" i="1" dirty="0">
                <a:solidFill>
                  <a:srgbClr val="C00000"/>
                </a:solidFill>
                <a:latin typeface="+mn-lt"/>
              </a:rPr>
              <a:t>Цель лекции</a:t>
            </a:r>
            <a:r>
              <a:rPr lang="ru-RU" sz="2250" dirty="0">
                <a:latin typeface="+mn-lt"/>
              </a:rPr>
              <a:t>: сформировать представление об основных показателях статистики труда и методологии их вычисления и анализа</a:t>
            </a:r>
          </a:p>
          <a:p>
            <a:endParaRPr lang="ru-RU" sz="2250" b="1" dirty="0">
              <a:latin typeface="+mn-lt"/>
            </a:endParaRPr>
          </a:p>
          <a:p>
            <a:r>
              <a:rPr lang="ru-RU" sz="2250" b="1" i="1" dirty="0">
                <a:solidFill>
                  <a:srgbClr val="C00000"/>
                </a:solidFill>
                <a:latin typeface="+mn-lt"/>
              </a:rPr>
              <a:t>Ожидаемые результаты</a:t>
            </a:r>
            <a:r>
              <a:rPr lang="ru-RU" sz="2250" b="1" dirty="0">
                <a:solidFill>
                  <a:srgbClr val="C00000"/>
                </a:solidFill>
                <a:latin typeface="+mn-lt"/>
              </a:rPr>
              <a:t>:</a:t>
            </a:r>
            <a:endParaRPr lang="ru-RU" sz="2250" dirty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>
                <a:latin typeface="+mn-lt"/>
              </a:rPr>
              <a:t>Знать категории и показатели статистики труда,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>
                <a:latin typeface="+mn-lt"/>
              </a:rPr>
              <a:t>владеть  навыками применения</a:t>
            </a:r>
          </a:p>
          <a:p>
            <a:r>
              <a:rPr lang="ru-RU" sz="2200" dirty="0">
                <a:latin typeface="+mn-lt"/>
              </a:rPr>
              <a:t>статистических методов анализа </a:t>
            </a:r>
            <a:r>
              <a:rPr lang="ru-RU" altLang="ru-RU" sz="2200" dirty="0"/>
              <a:t>динамики численности экономически активного населения</a:t>
            </a:r>
            <a:endParaRPr lang="ru-RU" sz="2200" dirty="0">
              <a:latin typeface="+mn-lt"/>
            </a:endParaRPr>
          </a:p>
          <a:p>
            <a:pPr>
              <a:defRPr/>
            </a:pPr>
            <a:endParaRPr lang="ru-RU" sz="2100" dirty="0">
              <a:latin typeface="+mn-lt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www.s.3654.ru/section/newsIconCis2/subdir/full/upload/images/news/icon/_stol_statistika_1447243092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483" y="3496908"/>
            <a:ext cx="2427614" cy="161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E9875F-685B-4F99-8EC8-671E2EE430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9" name="Right Triangle 13">
            <a:extLst>
              <a:ext uri="{FF2B5EF4-FFF2-40B4-BE49-F238E27FC236}">
                <a16:creationId xmlns:a16="http://schemas.microsoft.com/office/drawing/2014/main" id="{2CCAF502-A710-478A-B3F8-51EF3A69419D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87557260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4118"/>
            <a:ext cx="5829300" cy="85725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ru-RU" sz="2700" b="1" dirty="0">
                <a:solidFill>
                  <a:srgbClr val="002060"/>
                </a:solidFill>
                <a:latin typeface="+mn-lt"/>
              </a:rPr>
              <a:t>Основные направления изучения структуры занятости и безработицы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73087" y="1281813"/>
            <a:ext cx="5829300" cy="3253978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900"/>
              </a:spcBef>
              <a:buFont typeface="Wingdings" panose="05000000000000000000" pitchFamily="2" charset="2"/>
              <a:buChar char="q"/>
              <a:defRPr/>
            </a:pPr>
            <a:r>
              <a:rPr lang="ru-RU" dirty="0"/>
              <a:t>Сбор данных и численности занятых и безработных как частях рабочей силы</a:t>
            </a:r>
          </a:p>
          <a:p>
            <a:pPr>
              <a:spcBef>
                <a:spcPts val="900"/>
              </a:spcBef>
              <a:buFont typeface="Wingdings" panose="05000000000000000000" pitchFamily="2" charset="2"/>
              <a:buChar char="q"/>
              <a:defRPr/>
            </a:pPr>
            <a:r>
              <a:rPr lang="ru-RU" dirty="0"/>
              <a:t>Измерение уровня занятости и безработицы с целью измерения тенденции на рынке труда;</a:t>
            </a:r>
          </a:p>
          <a:p>
            <a:pPr>
              <a:spcBef>
                <a:spcPts val="900"/>
              </a:spcBef>
              <a:buFont typeface="Wingdings" panose="05000000000000000000" pitchFamily="2" charset="2"/>
              <a:buChar char="q"/>
              <a:defRPr/>
            </a:pPr>
            <a:r>
              <a:rPr lang="ru-RU" dirty="0"/>
              <a:t>Изучение трудоустройства ситуации для оценки на рынке труда и ее прогнозирования;</a:t>
            </a:r>
          </a:p>
          <a:p>
            <a:pPr>
              <a:spcBef>
                <a:spcPts val="900"/>
              </a:spcBef>
              <a:buFont typeface="Wingdings" panose="05000000000000000000" pitchFamily="2" charset="2"/>
              <a:buChar char="q"/>
              <a:defRPr/>
            </a:pPr>
            <a:r>
              <a:rPr lang="ru-RU" dirty="0"/>
              <a:t>Изучение состава </a:t>
            </a:r>
            <a:r>
              <a:rPr lang="ru-RU" i="1" u="sng" dirty="0"/>
              <a:t>З</a:t>
            </a:r>
            <a:r>
              <a:rPr lang="ru-RU" dirty="0"/>
              <a:t> и </a:t>
            </a:r>
            <a:r>
              <a:rPr lang="ru-RU" i="1" u="sng" dirty="0"/>
              <a:t>Б</a:t>
            </a:r>
            <a:r>
              <a:rPr lang="ru-RU" dirty="0"/>
              <a:t> с тем, чтобы составить программу занятости;</a:t>
            </a:r>
          </a:p>
          <a:p>
            <a:pPr>
              <a:spcBef>
                <a:spcPts val="900"/>
              </a:spcBef>
              <a:buFont typeface="Wingdings" panose="05000000000000000000" pitchFamily="2" charset="2"/>
              <a:buChar char="q"/>
              <a:defRPr/>
            </a:pPr>
            <a:r>
              <a:rPr lang="ru-RU" dirty="0"/>
              <a:t>Измерение взаимосвязи между занятостью, доходом, содержанием и другими мотивациями труда с целью разработки программы занятости.</a:t>
            </a:r>
          </a:p>
        </p:txBody>
      </p:sp>
      <p:cxnSp>
        <p:nvCxnSpPr>
          <p:cNvPr id="4" name="Straight Connector 15"/>
          <p:cNvCxnSpPr/>
          <p:nvPr/>
        </p:nvCxnSpPr>
        <p:spPr>
          <a:xfrm>
            <a:off x="539552" y="1131590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B278501-6AF3-435C-B992-79F815294F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8" name="Right Triangle 13">
            <a:extLst>
              <a:ext uri="{FF2B5EF4-FFF2-40B4-BE49-F238E27FC236}">
                <a16:creationId xmlns:a16="http://schemas.microsoft.com/office/drawing/2014/main" id="{36DE746B-5E0C-4D73-BAC5-A63A406BC700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803688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AC6649-2FE9-49BB-B10A-4A377AC28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Коэффициенты демографической нагрузки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50B0EA-2F6C-4412-B3D0-1A415F7856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5" name="Right Triangle 13">
            <a:extLst>
              <a:ext uri="{FF2B5EF4-FFF2-40B4-BE49-F238E27FC236}">
                <a16:creationId xmlns:a16="http://schemas.microsoft.com/office/drawing/2014/main" id="{E8C26AF2-F57F-49C2-A029-0B84CC7826B7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899D4CC-515B-4BF9-94BE-2BF0AC77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685728"/>
              </p:ext>
            </p:extLst>
          </p:nvPr>
        </p:nvGraphicFramePr>
        <p:xfrm>
          <a:off x="1331640" y="2464594"/>
          <a:ext cx="6768751" cy="487680"/>
        </p:xfrm>
        <a:graphic>
          <a:graphicData uri="http://schemas.openxmlformats.org/drawingml/2006/table">
            <a:tbl>
              <a:tblPr/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57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660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пенсионной нагрузки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45" marR="35245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35245" marR="35245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 старше трудоспособного возраста</a:t>
                      </a:r>
                    </a:p>
                  </a:txBody>
                  <a:tcPr marL="35245" marR="35245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× 100</a:t>
                      </a:r>
                    </a:p>
                  </a:txBody>
                  <a:tcPr marL="35245" marR="35245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1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 в трудоспособном возрасте</a:t>
                      </a:r>
                    </a:p>
                  </a:txBody>
                  <a:tcPr marL="35245" marR="35245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141736F-0D06-482E-B2F2-4393BFC5A5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239407"/>
              </p:ext>
            </p:extLst>
          </p:nvPr>
        </p:nvGraphicFramePr>
        <p:xfrm>
          <a:off x="1391203" y="1444024"/>
          <a:ext cx="6868665" cy="426720"/>
        </p:xfrm>
        <a:graphic>
          <a:graphicData uri="http://schemas.openxmlformats.org/drawingml/2006/table">
            <a:tbl>
              <a:tblPr/>
              <a:tblGrid>
                <a:gridCol w="973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7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2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7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</a:t>
                      </a:r>
                      <a:r>
                        <a:rPr kumimoji="0" lang="ru-RU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замещения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47" marR="3524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35247" marR="3524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 моложе трудоспособного возраста</a:t>
                      </a:r>
                    </a:p>
                  </a:txBody>
                  <a:tcPr marL="35247" marR="3524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× 100</a:t>
                      </a:r>
                    </a:p>
                  </a:txBody>
                  <a:tcPr marL="35247" marR="3524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 в трудоспособном возрасте</a:t>
                      </a:r>
                    </a:p>
                  </a:txBody>
                  <a:tcPr marL="35247" marR="3524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F86B3EC4-E6B9-472F-99AD-E2E470CD0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009657"/>
              </p:ext>
            </p:extLst>
          </p:nvPr>
        </p:nvGraphicFramePr>
        <p:xfrm>
          <a:off x="1302783" y="3583429"/>
          <a:ext cx="6815089" cy="614362"/>
        </p:xfrm>
        <a:graphic>
          <a:graphicData uri="http://schemas.openxmlformats.org/drawingml/2006/table">
            <a:tbl>
              <a:tblPr/>
              <a:tblGrid>
                <a:gridCol w="1351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2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58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18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</a:t>
                      </a:r>
                      <a:r>
                        <a:rPr kumimoji="0" lang="ru-RU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общей нагрузки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04" marR="5010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50104" marR="5010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число лиц в нетрудоспособном возрасте</a:t>
                      </a:r>
                    </a:p>
                  </a:txBody>
                  <a:tcPr marL="50104" marR="5010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× 100</a:t>
                      </a:r>
                    </a:p>
                  </a:txBody>
                  <a:tcPr marL="50104" marR="5010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 в трудоспособном возрасте</a:t>
                      </a:r>
                    </a:p>
                  </a:txBody>
                  <a:tcPr marL="50104" marR="50104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0579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28121" y="58513"/>
            <a:ext cx="7952233" cy="55469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000" b="1" dirty="0">
                <a:solidFill>
                  <a:srgbClr val="002060"/>
                </a:solidFill>
                <a:ea typeface="Bookman Old Style" charset="0"/>
                <a:cs typeface="Bookman Old Style" charset="0"/>
              </a:rPr>
              <a:t>Статистические методы в анализе трудовых ресурсов</a:t>
            </a:r>
            <a:endParaRPr lang="en-US" sz="3000" b="1" dirty="0">
              <a:solidFill>
                <a:srgbClr val="002060"/>
              </a:solidFill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345281" y="2609718"/>
            <a:ext cx="7748039" cy="1617043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ru-RU" sz="2200" dirty="0"/>
              <a:t>Показатели динамики:</a:t>
            </a:r>
          </a:p>
          <a:p>
            <a:pPr indent="-457200">
              <a:lnSpc>
                <a:spcPct val="120000"/>
              </a:lnSpc>
              <a:buFont typeface="+mj-lt"/>
              <a:buAutoNum type="arabicPeriod"/>
            </a:pPr>
            <a:r>
              <a:rPr lang="ru-RU" sz="2200" dirty="0"/>
              <a:t> Среднегодовую численность занятого населения.</a:t>
            </a:r>
          </a:p>
          <a:p>
            <a:pPr indent="-457200">
              <a:lnSpc>
                <a:spcPct val="120000"/>
              </a:lnSpc>
              <a:buFont typeface="+mj-lt"/>
              <a:buAutoNum type="arabicPeriod"/>
            </a:pPr>
            <a:r>
              <a:rPr lang="ru-RU" sz="2200" dirty="0"/>
              <a:t> Абсолютные приросты – цепные и базисные.</a:t>
            </a:r>
          </a:p>
          <a:p>
            <a:pPr indent="-457200">
              <a:lnSpc>
                <a:spcPct val="120000"/>
              </a:lnSpc>
              <a:buFont typeface="+mj-lt"/>
              <a:buAutoNum type="arabicPeriod"/>
            </a:pPr>
            <a:r>
              <a:rPr lang="ru-RU" sz="2200" dirty="0"/>
              <a:t> Темпы роста и прироста – цепные и базисные.</a:t>
            </a:r>
          </a:p>
          <a:p>
            <a:pPr indent="-457200">
              <a:lnSpc>
                <a:spcPct val="120000"/>
              </a:lnSpc>
              <a:buFont typeface="+mj-lt"/>
              <a:buAutoNum type="arabicPeriod"/>
            </a:pPr>
            <a:r>
              <a:rPr lang="ru-RU" sz="2200" dirty="0"/>
              <a:t> Среднегодовой темп роста и прироста.</a:t>
            </a:r>
          </a:p>
          <a:p>
            <a:pPr indent="-457200">
              <a:lnSpc>
                <a:spcPct val="120000"/>
              </a:lnSpc>
              <a:buFont typeface="+mj-lt"/>
              <a:buAutoNum type="arabicPeriod"/>
            </a:pPr>
            <a:r>
              <a:rPr lang="ru-RU" sz="2200" dirty="0"/>
              <a:t> Графики динамики занятого населения.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37029" y="91976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Картинки по запросу перепись  иконка"/>
          <p:cNvSpPr>
            <a:spLocks noChangeAspect="1" noChangeArrowheads="1"/>
          </p:cNvSpPr>
          <p:nvPr/>
        </p:nvSpPr>
        <p:spPr bwMode="auto">
          <a:xfrm>
            <a:off x="116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3" name="AutoShape 4" descr="Картинки по запросу перепись  иконка"/>
          <p:cNvSpPr>
            <a:spLocks noChangeAspect="1" noChangeArrowheads="1"/>
          </p:cNvSpPr>
          <p:nvPr/>
        </p:nvSpPr>
        <p:spPr bwMode="auto">
          <a:xfrm>
            <a:off x="230981" y="595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4" name="AutoShape 6" descr="Картинки по запросу перепись  иконка"/>
          <p:cNvSpPr>
            <a:spLocks noChangeAspect="1" noChangeArrowheads="1"/>
          </p:cNvSpPr>
          <p:nvPr/>
        </p:nvSpPr>
        <p:spPr bwMode="auto">
          <a:xfrm>
            <a:off x="345281" y="12025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5" name="AutoShape 8" descr="Podobny obraz"/>
          <p:cNvSpPr>
            <a:spLocks noChangeAspect="1" noChangeArrowheads="1"/>
          </p:cNvSpPr>
          <p:nvPr/>
        </p:nvSpPr>
        <p:spPr bwMode="auto">
          <a:xfrm>
            <a:off x="459581" y="23455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777692"/>
              </p:ext>
            </p:extLst>
          </p:nvPr>
        </p:nvGraphicFramePr>
        <p:xfrm>
          <a:off x="2826114" y="987574"/>
          <a:ext cx="5976665" cy="1622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8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7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7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92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62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20</a:t>
                      </a:r>
                      <a:r>
                        <a:rPr lang="ru-RU" sz="1400" b="1" dirty="0">
                          <a:effectLst/>
                        </a:rPr>
                        <a:t>22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Рабочая сила, тыс. человек, в </a:t>
                      </a:r>
                      <a:r>
                        <a:rPr lang="ru-RU" sz="1400" b="1" dirty="0" err="1">
                          <a:effectLst/>
                        </a:rPr>
                        <a:t>т.ч</a:t>
                      </a:r>
                      <a:r>
                        <a:rPr lang="ru-RU" sz="1400" b="1" dirty="0">
                          <a:effectLst/>
                        </a:rPr>
                        <a:t>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9 041</a:t>
                      </a:r>
                      <a:r>
                        <a:rPr lang="kk-KZ" sz="1400" dirty="0">
                          <a:effectLst/>
                        </a:rPr>
                        <a:t>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8 962,0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8 887,6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8 998</a:t>
                      </a:r>
                      <a:r>
                        <a:rPr lang="ru-RU" sz="1400">
                          <a:effectLst/>
                        </a:rPr>
                        <a:t>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9 027,4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Занятое население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8 570,6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8 510,1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8 433,3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8 553,</a:t>
                      </a:r>
                      <a:r>
                        <a:rPr lang="en-US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8 585,2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Безработн</a:t>
                      </a:r>
                      <a:r>
                        <a:rPr lang="kk-KZ" sz="1400" b="1" dirty="0">
                          <a:effectLst/>
                        </a:rPr>
                        <a:t>о</a:t>
                      </a:r>
                      <a:r>
                        <a:rPr lang="ru-RU" sz="1400" b="1" dirty="0">
                          <a:effectLst/>
                        </a:rPr>
                        <a:t>е</a:t>
                      </a:r>
                      <a:r>
                        <a:rPr lang="kk-KZ" sz="1400" b="1" dirty="0">
                          <a:effectLst/>
                        </a:rPr>
                        <a:t> население</a:t>
                      </a:r>
                      <a:r>
                        <a:rPr lang="ru-RU" sz="1400" b="1" dirty="0">
                          <a:effectLst/>
                        </a:rPr>
                        <a:t>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470,7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451,9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454,2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445,5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442,3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Уровень безработицы, в % к рабочей силе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r>
                        <a:rPr lang="kk-KZ" sz="1400">
                          <a:effectLst/>
                        </a:rPr>
                        <a:t>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5,1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5,0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4,9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5A81718-81BC-431F-AF53-F2953B05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4600A673-3B06-445F-B65D-CA28A25ABBFF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7660920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Частные показатели структурных сдвигов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5900" y="1383506"/>
            <a:ext cx="6172200" cy="3509963"/>
          </a:xfrm>
        </p:spPr>
        <p:txBody>
          <a:bodyPr>
            <a:normAutofit/>
          </a:bodyPr>
          <a:lstStyle/>
          <a:p>
            <a:pPr marL="205740" indent="-205740">
              <a:spcBef>
                <a:spcPts val="435"/>
              </a:spcBef>
              <a:buFont typeface="Wingdings 2"/>
              <a:buChar char=""/>
              <a:defRPr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«Абсолютный» прирост удельного веса </a:t>
            </a:r>
            <a:r>
              <a:rPr lang="en-US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-той части совокупности: </a:t>
            </a:r>
          </a:p>
          <a:p>
            <a:pPr marL="205740" indent="-205740">
              <a:spcBef>
                <a:spcPts val="435"/>
              </a:spcBef>
              <a:buNone/>
              <a:defRPr/>
            </a:pPr>
            <a:endParaRPr lang="ru-RU" sz="1800" dirty="0"/>
          </a:p>
          <a:p>
            <a:pPr marL="205740" indent="-205740">
              <a:spcBef>
                <a:spcPts val="435"/>
              </a:spcBef>
              <a:buNone/>
              <a:defRPr/>
            </a:pPr>
            <a:endParaRPr lang="ru-RU" dirty="0"/>
          </a:p>
          <a:p>
            <a:pPr marL="205740" indent="-205740">
              <a:spcBef>
                <a:spcPts val="435"/>
              </a:spcBef>
              <a:buFont typeface="Wingdings 2"/>
              <a:buChar char=""/>
              <a:defRPr/>
            </a:pPr>
            <a:endParaRPr lang="ru-RU" sz="1800" dirty="0"/>
          </a:p>
          <a:p>
            <a:pPr marL="205740" indent="-205740">
              <a:spcBef>
                <a:spcPts val="435"/>
              </a:spcBef>
              <a:buFont typeface="Wingdings 2"/>
              <a:buChar char=""/>
              <a:defRPr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Темп роста удельного веса </a:t>
            </a:r>
            <a:r>
              <a:rPr lang="en-US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-той части совокупности: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5302" name="Rectangle 5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383757" y="2139554"/>
          <a:ext cx="2612231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98" name="Формула" r:id="rId3" imgW="901309" imgH="241195" progId="Equation.3">
                  <p:embed/>
                </p:oleObj>
              </mc:Choice>
              <mc:Fallback>
                <p:oleObj name="Формула" r:id="rId3" imgW="90130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757" y="2139554"/>
                        <a:ext cx="2612231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1143001" y="2203825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3257550" y="3670698"/>
          <a:ext cx="2624138" cy="1101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99" name="Формула" r:id="rId5" imgW="990360" imgH="419040" progId="Equation.3">
                  <p:embed/>
                </p:oleObj>
              </mc:Choice>
              <mc:Fallback>
                <p:oleObj name="Формула" r:id="rId5" imgW="9903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3670698"/>
                        <a:ext cx="2624138" cy="11013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15"/>
          <p:cNvCxnSpPr/>
          <p:nvPr/>
        </p:nvCxnSpPr>
        <p:spPr>
          <a:xfrm>
            <a:off x="539552" y="138350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064DC83-5E66-47C0-A3BF-1600FF78425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6463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Обобщающие показатели структурных сдвигов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18046" y="1285875"/>
            <a:ext cx="67983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b="1" dirty="0"/>
              <a:t>Интегральный коэффициент структурных различий </a:t>
            </a:r>
            <a:r>
              <a:rPr lang="ru-RU" sz="2200" b="1" dirty="0" err="1"/>
              <a:t>Гатева</a:t>
            </a:r>
            <a:r>
              <a:rPr lang="ru-RU" sz="2200" b="1" dirty="0"/>
              <a:t>:</a:t>
            </a:r>
          </a:p>
        </p:txBody>
      </p:sp>
      <p:sp>
        <p:nvSpPr>
          <p:cNvPr id="57348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57345" name="Object 1"/>
          <p:cNvGraphicFramePr>
            <a:graphicFrameLocks noChangeAspect="1"/>
          </p:cNvGraphicFramePr>
          <p:nvPr/>
        </p:nvGraphicFramePr>
        <p:xfrm>
          <a:off x="2421732" y="1821657"/>
          <a:ext cx="4045744" cy="2089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0" name="Формула" r:id="rId3" imgW="1739880" imgH="888840" progId="Equation.3">
                  <p:embed/>
                </p:oleObj>
              </mc:Choice>
              <mc:Fallback>
                <p:oleObj name="Формула" r:id="rId3" imgW="173988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732" y="1821657"/>
                        <a:ext cx="4045744" cy="20895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15"/>
          <p:cNvCxnSpPr/>
          <p:nvPr/>
        </p:nvCxnSpPr>
        <p:spPr>
          <a:xfrm>
            <a:off x="457200" y="1285875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1D56613-ED5A-4F40-8805-9F56F784E3A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A698D22-3419-41A3-84B6-546439FF891B}"/>
              </a:ext>
            </a:extLst>
          </p:cNvPr>
          <p:cNvSpPr/>
          <p:nvPr/>
        </p:nvSpPr>
        <p:spPr>
          <a:xfrm>
            <a:off x="3279542" y="4264519"/>
            <a:ext cx="5873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где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ru-RU" dirty="0"/>
              <a:t> и </a:t>
            </a:r>
            <a:r>
              <a:rPr lang="en-US" i="1" dirty="0"/>
              <a:t>d</a:t>
            </a:r>
            <a:r>
              <a:rPr lang="en-US" i="1" baseline="-25000" dirty="0"/>
              <a:t>j</a:t>
            </a:r>
            <a:r>
              <a:rPr lang="en-US" dirty="0"/>
              <a:t> </a:t>
            </a:r>
            <a:r>
              <a:rPr lang="ru-RU" dirty="0"/>
              <a:t>– удельные значения градаций двух структур;</a:t>
            </a:r>
          </a:p>
          <a:p>
            <a:r>
              <a:rPr lang="en-US" i="1" dirty="0"/>
              <a:t>n</a:t>
            </a:r>
            <a:r>
              <a:rPr lang="ru-RU" dirty="0"/>
              <a:t> – число градаций.  </a:t>
            </a:r>
          </a:p>
        </p:txBody>
      </p:sp>
    </p:spTree>
    <p:extLst>
      <p:ext uri="{BB962C8B-B14F-4D97-AF65-F5344CB8AC3E}">
        <p14:creationId xmlns:p14="http://schemas.microsoft.com/office/powerpoint/2010/main" val="2037644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Обобщающие показатели структурных сдвигов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588246"/>
            <a:ext cx="6161484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/>
              <a:t>Индекс </a:t>
            </a:r>
            <a:r>
              <a:rPr lang="ru-RU" sz="2400" b="1" dirty="0" err="1"/>
              <a:t>Салаи</a:t>
            </a:r>
            <a:r>
              <a:rPr lang="ru-RU" sz="2400" b="1" dirty="0"/>
              <a:t>:</a:t>
            </a:r>
          </a:p>
        </p:txBody>
      </p:sp>
      <p:sp>
        <p:nvSpPr>
          <p:cNvPr id="69638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sp>
        <p:nvSpPr>
          <p:cNvPr id="69639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2107406" y="1875235"/>
          <a:ext cx="4157663" cy="2411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4" name="Формула" r:id="rId3" imgW="1117600" imgH="647700" progId="Equation.3">
                  <p:embed/>
                </p:oleObj>
              </mc:Choice>
              <mc:Fallback>
                <p:oleObj name="Формула" r:id="rId3" imgW="1117600" imgH="647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406" y="1875235"/>
                        <a:ext cx="4157663" cy="24110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15"/>
          <p:cNvCxnSpPr/>
          <p:nvPr/>
        </p:nvCxnSpPr>
        <p:spPr>
          <a:xfrm>
            <a:off x="457200" y="125075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CA82DBC-CE1C-4363-A582-91A55B4976D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550268B-F72F-4561-B863-C14695280ACB}"/>
              </a:ext>
            </a:extLst>
          </p:cNvPr>
          <p:cNvSpPr/>
          <p:nvPr/>
        </p:nvSpPr>
        <p:spPr>
          <a:xfrm>
            <a:off x="3059832" y="4307721"/>
            <a:ext cx="5873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где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ru-RU" dirty="0"/>
              <a:t> и </a:t>
            </a:r>
            <a:r>
              <a:rPr lang="en-US" i="1" dirty="0"/>
              <a:t>d</a:t>
            </a:r>
            <a:r>
              <a:rPr lang="en-US" i="1" baseline="-25000" dirty="0"/>
              <a:t>j</a:t>
            </a:r>
            <a:r>
              <a:rPr lang="en-US" dirty="0"/>
              <a:t> </a:t>
            </a:r>
            <a:r>
              <a:rPr lang="ru-RU" dirty="0"/>
              <a:t>– удельные значения градаций двух структур;</a:t>
            </a:r>
          </a:p>
          <a:p>
            <a:r>
              <a:rPr lang="en-US" i="1" dirty="0"/>
              <a:t>n</a:t>
            </a:r>
            <a:r>
              <a:rPr lang="ru-RU" dirty="0"/>
              <a:t> – число градаций.  </a:t>
            </a:r>
          </a:p>
        </p:txBody>
      </p:sp>
    </p:spTree>
    <p:extLst>
      <p:ext uri="{BB962C8B-B14F-4D97-AF65-F5344CB8AC3E}">
        <p14:creationId xmlns:p14="http://schemas.microsoft.com/office/powerpoint/2010/main" val="21386142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Обобщающие показатели структурных сдвигов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479151"/>
            <a:ext cx="6161484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/>
              <a:t>Индекс Рябцева:</a:t>
            </a:r>
          </a:p>
        </p:txBody>
      </p:sp>
      <p:sp>
        <p:nvSpPr>
          <p:cNvPr id="70662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sp>
        <p:nvSpPr>
          <p:cNvPr id="70663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2053829" y="1821657"/>
          <a:ext cx="3858815" cy="2518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8" name="Формула" r:id="rId3" imgW="1333500" imgH="876300" progId="Equation.3">
                  <p:embed/>
                </p:oleObj>
              </mc:Choice>
              <mc:Fallback>
                <p:oleObj name="Формула" r:id="rId3" imgW="1333500" imgH="876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829" y="1821657"/>
                        <a:ext cx="3858815" cy="25181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15"/>
          <p:cNvCxnSpPr/>
          <p:nvPr/>
        </p:nvCxnSpPr>
        <p:spPr>
          <a:xfrm>
            <a:off x="457200" y="125075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ight Triangle 13"/>
          <p:cNvSpPr/>
          <p:nvPr/>
        </p:nvSpPr>
        <p:spPr>
          <a:xfrm rot="10800000">
            <a:off x="8613961" y="152398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E0AD3B3-E7F0-4E98-A504-3F2026C66DC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3854FB1-1399-4E46-8978-A56214703940}"/>
              </a:ext>
            </a:extLst>
          </p:cNvPr>
          <p:cNvSpPr/>
          <p:nvPr/>
        </p:nvSpPr>
        <p:spPr>
          <a:xfrm>
            <a:off x="3081968" y="4374995"/>
            <a:ext cx="5873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где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ru-RU" dirty="0"/>
              <a:t> и </a:t>
            </a:r>
            <a:r>
              <a:rPr lang="en-US" i="1" dirty="0"/>
              <a:t>d</a:t>
            </a:r>
            <a:r>
              <a:rPr lang="en-US" i="1" baseline="-25000" dirty="0"/>
              <a:t>j</a:t>
            </a:r>
            <a:r>
              <a:rPr lang="en-US" dirty="0"/>
              <a:t> </a:t>
            </a:r>
            <a:r>
              <a:rPr lang="ru-RU" dirty="0"/>
              <a:t>– удельные значения градаций двух структур;</a:t>
            </a:r>
          </a:p>
          <a:p>
            <a:r>
              <a:rPr lang="en-US" i="1" dirty="0"/>
              <a:t>n</a:t>
            </a:r>
            <a:r>
              <a:rPr lang="ru-RU" dirty="0"/>
              <a:t> – число градаций.  </a:t>
            </a:r>
          </a:p>
        </p:txBody>
      </p:sp>
    </p:spTree>
    <p:extLst>
      <p:ext uri="{BB962C8B-B14F-4D97-AF65-F5344CB8AC3E}">
        <p14:creationId xmlns:p14="http://schemas.microsoft.com/office/powerpoint/2010/main" val="12371349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3" y="205979"/>
            <a:ext cx="6671071" cy="8572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Шкала структурных различий по критерию </a:t>
            </a:r>
            <a:r>
              <a:rPr lang="en-US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I</a:t>
            </a:r>
            <a:r>
              <a:rPr lang="en-US" sz="2800" b="1" baseline="-25000" dirty="0">
                <a:solidFill>
                  <a:srgbClr val="002060"/>
                </a:solidFill>
                <a:latin typeface="Bookman Old Style" panose="02050604050505020204" pitchFamily="18" charset="0"/>
              </a:rPr>
              <a:t>R</a:t>
            </a:r>
            <a:endParaRPr lang="ru-RU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76945" y="1468178"/>
          <a:ext cx="6590109" cy="3505200"/>
        </p:xfrm>
        <a:graphic>
          <a:graphicData uri="http://schemas.openxmlformats.org/drawingml/2006/table">
            <a:tbl>
              <a:tblPr/>
              <a:tblGrid>
                <a:gridCol w="2411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9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Интервалы значений критерия 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5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 меры структурных различий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0,000 – 0,030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Тождественность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0,031 – 0,070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Весьма низкий уровень различий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0,071 – 0,150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уровень различий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0,150 – 0, 300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Существенный уровень различий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0,301 – 0,500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Значительный уровень различий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0,501 – 0,700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Весьма значительный уровень различий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0,701 – 0,900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Противоположный тип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0,901 и выше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Полная противоположность структур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5" name="Straight Connector 15"/>
          <p:cNvCxnSpPr/>
          <p:nvPr/>
        </p:nvCxnSpPr>
        <p:spPr>
          <a:xfrm>
            <a:off x="437028" y="120359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0C4B838-644E-4261-8D7E-84C75FEAB1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5349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0157" y="205979"/>
            <a:ext cx="6590110" cy="544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+mn-lt"/>
              </a:rPr>
              <a:t>Средняя продолжительность безработицы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82641" y="964407"/>
            <a:ext cx="3418284" cy="1393031"/>
          </a:xfrm>
        </p:spPr>
        <p:txBody>
          <a:bodyPr>
            <a:noAutofit/>
          </a:bodyPr>
          <a:lstStyle/>
          <a:p>
            <a:pPr marL="673894" indent="-673894">
              <a:spcBef>
                <a:spcPts val="435"/>
              </a:spcBef>
              <a:buNone/>
              <a:defRPr/>
            </a:pPr>
            <a:r>
              <a:rPr lang="ru-RU" sz="1500" dirty="0"/>
              <a:t>где </a:t>
            </a:r>
            <a:r>
              <a:rPr lang="ru-RU" sz="1500" dirty="0" err="1"/>
              <a:t>T</a:t>
            </a:r>
            <a:r>
              <a:rPr lang="ru-RU" sz="1500" baseline="-25000" dirty="0" err="1"/>
              <a:t>i</a:t>
            </a:r>
            <a:r>
              <a:rPr lang="ru-RU" sz="1500" dirty="0"/>
              <a:t> – время отсутствия работы в </a:t>
            </a:r>
            <a:r>
              <a:rPr lang="ru-RU" sz="1500" dirty="0" err="1"/>
              <a:t>i-й</a:t>
            </a:r>
            <a:r>
              <a:rPr lang="ru-RU" sz="1500" dirty="0"/>
              <a:t> группе;</a:t>
            </a:r>
          </a:p>
          <a:p>
            <a:pPr marL="604838" indent="-336947">
              <a:spcBef>
                <a:spcPts val="435"/>
              </a:spcBef>
              <a:buNone/>
              <a:defRPr/>
            </a:pPr>
            <a:r>
              <a:rPr lang="ru-RU" sz="1500" dirty="0" err="1"/>
              <a:t>N</a:t>
            </a:r>
            <a:r>
              <a:rPr lang="ru-RU" sz="1500" baseline="-25000" dirty="0" err="1"/>
              <a:t>i</a:t>
            </a:r>
            <a:r>
              <a:rPr lang="ru-RU" sz="1500" dirty="0"/>
              <a:t> – численность безработных </a:t>
            </a:r>
            <a:r>
              <a:rPr lang="ru-RU" sz="1500" dirty="0" err="1"/>
              <a:t>i-й</a:t>
            </a:r>
            <a:r>
              <a:rPr lang="ru-RU" sz="1500" dirty="0"/>
              <a:t> группы (или плотность распределения).</a:t>
            </a:r>
          </a:p>
          <a:p>
            <a:pPr marL="469106" indent="-64294">
              <a:spcBef>
                <a:spcPts val="435"/>
              </a:spcBef>
              <a:buNone/>
              <a:defRPr/>
            </a:pPr>
            <a:endParaRPr lang="ru-RU" sz="1500" dirty="0"/>
          </a:p>
          <a:p>
            <a:pPr marL="469106" indent="-64294">
              <a:spcBef>
                <a:spcPts val="435"/>
              </a:spcBef>
              <a:buNone/>
              <a:defRPr/>
            </a:pPr>
            <a:endParaRPr lang="ru-RU" sz="1500" dirty="0"/>
          </a:p>
        </p:txBody>
      </p:sp>
      <p:sp>
        <p:nvSpPr>
          <p:cNvPr id="76806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1678782" y="964406"/>
          <a:ext cx="1821656" cy="1101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2" name="Формула" r:id="rId4" imgW="812447" imgH="495085" progId="Equation.3">
                  <p:embed/>
                </p:oleObj>
              </mc:Choice>
              <mc:Fallback>
                <p:oleObj name="Формула" r:id="rId4" imgW="812447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8782" y="964406"/>
                        <a:ext cx="1821656" cy="11013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250157" y="2250281"/>
            <a:ext cx="6590110" cy="544116"/>
          </a:xfrm>
          <a:prstGeom prst="rect">
            <a:avLst/>
          </a:prstGeom>
        </p:spPr>
        <p:txBody>
          <a:bodyPr bIns="68580" anchor="b">
            <a:norm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  <a:ea typeface="+mj-ea"/>
                <a:cs typeface="+mj-cs"/>
              </a:rPr>
              <a:t>Медиана продолжительности безработицы</a:t>
            </a:r>
          </a:p>
        </p:txBody>
      </p:sp>
      <p:sp>
        <p:nvSpPr>
          <p:cNvPr id="76808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1357313" y="3268267"/>
          <a:ext cx="2931319" cy="964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3" name="Формула" r:id="rId6" imgW="1473200" imgH="482600" progId="Equation.3">
                  <p:embed/>
                </p:oleObj>
              </mc:Choice>
              <mc:Fallback>
                <p:oleObj name="Формула" r:id="rId6" imgW="14732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3268267"/>
                        <a:ext cx="2931319" cy="964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4464844" y="2828003"/>
            <a:ext cx="3429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606029" indent="-523875"/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где х</a:t>
            </a:r>
            <a:r>
              <a:rPr lang="ru-RU" sz="1200" baseline="-30000">
                <a:latin typeface="Cambria" pitchFamily="18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 – нижняя граница медианного интервала, т. е. первого интервала с накопленной частотой 50 и более %; </a:t>
            </a:r>
          </a:p>
          <a:p>
            <a:pPr marL="606029" indent="-523875" eaLnBrk="0" hangingPunct="0"/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i – величина медианного интервала;</a:t>
            </a:r>
          </a:p>
          <a:p>
            <a:pPr marL="606029" indent="-523875" eaLnBrk="0" hangingPunct="0"/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Σf – сумма локальных частостей (относи-тельных плотностей распределения);</a:t>
            </a:r>
          </a:p>
          <a:p>
            <a:pPr marL="606029" indent="-523875" eaLnBrk="0" hangingPunct="0"/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ru-RU" sz="1200" baseline="-30000">
                <a:latin typeface="Cambria" pitchFamily="18" charset="0"/>
                <a:ea typeface="Times New Roman" pitchFamily="18" charset="0"/>
                <a:cs typeface="Arial" pitchFamily="34" charset="0"/>
              </a:rPr>
              <a:t>Me–1</a:t>
            </a:r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 – накопленная частота предмедиан-ного интервала;</a:t>
            </a:r>
          </a:p>
          <a:p>
            <a:pPr marL="606029" indent="-523875" eaLnBrk="0" hangingPunct="0"/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f</a:t>
            </a:r>
            <a:r>
              <a:rPr lang="ru-RU" sz="1200" baseline="-30000">
                <a:latin typeface="Cambria" pitchFamily="18" charset="0"/>
                <a:ea typeface="Times New Roman" pitchFamily="18" charset="0"/>
                <a:cs typeface="Arial" pitchFamily="34" charset="0"/>
              </a:rPr>
              <a:t>Me</a:t>
            </a:r>
            <a:r>
              <a:rPr lang="ru-RU" sz="1200">
                <a:latin typeface="Cambria" pitchFamily="18" charset="0"/>
                <a:ea typeface="Times New Roman" pitchFamily="18" charset="0"/>
                <a:cs typeface="Arial" pitchFamily="34" charset="0"/>
              </a:rPr>
              <a:t> – локальная частота медианного интер-вала.</a:t>
            </a:r>
          </a:p>
        </p:txBody>
      </p:sp>
      <p:cxnSp>
        <p:nvCxnSpPr>
          <p:cNvPr id="10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E5F1B85-4B04-4856-B453-D548CC390A5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5036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Схема совокупности для изучения динамики безработицы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346617"/>
              </p:ext>
            </p:extLst>
          </p:nvPr>
        </p:nvGraphicFramePr>
        <p:xfrm>
          <a:off x="1230512" y="1095622"/>
          <a:ext cx="6590110" cy="3935490"/>
        </p:xfrm>
        <a:graphic>
          <a:graphicData uri="http://schemas.openxmlformats.org/drawingml/2006/table">
            <a:tbl>
              <a:tblPr/>
              <a:tblGrid>
                <a:gridCol w="56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89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310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Группа</a:t>
                      </a:r>
                    </a:p>
                  </a:txBody>
                  <a:tcPr marL="34290" marR="3429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Уровень безработицы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Численность населения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Число безработных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6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базисный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отчетный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базисная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отчетная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базисное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отчетное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условное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i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400" b="1" i="0" u="none" strike="noStrike" cap="none" normalizeH="0" baseline="-2500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1" i="0" u="none" strike="noStrike" cap="none" normalizeH="0" baseline="-2500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1" i="0" u="none" strike="noStrike" cap="none" normalizeH="0" baseline="-25000" dirty="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=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 y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1" i="0" u="none" strike="noStrike" cap="none" normalizeH="0" baseline="-25000" dirty="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=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 Y1s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1" i="0" u="none" strike="noStrike" cap="none" normalizeH="0" baseline="-25000" dirty="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400" b="1" i="0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усл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=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 y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2F2F2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1" i="0" u="none" strike="noStrike" cap="none" normalizeH="0" baseline="-25000" dirty="0">
                        <a:ln>
                          <a:noFill/>
                        </a:ln>
                        <a:solidFill>
                          <a:srgbClr val="F2F2F2"/>
                        </a:solidFill>
                        <a:effectLst/>
                        <a:latin typeface="Cambr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36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01</a:t>
                      </a:r>
                      <a:endParaRPr kumimoji="0" lang="ru-RU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01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01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01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усл1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02</a:t>
                      </a:r>
                      <a:endParaRPr kumimoji="0" lang="ru-RU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02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02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02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усл2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endParaRPr kumimoji="0" lang="ru-RU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endParaRPr kumimoji="0" lang="ru-RU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усл3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03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</a:t>
                      </a:r>
                      <a:endParaRPr kumimoji="0" lang="ru-RU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…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0n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1n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0n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1n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0n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1n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1n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200" b="0" i="0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усл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1n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65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Способ </a:t>
                      </a:r>
                      <a:r>
                        <a:rPr kumimoji="0" lang="ru-RU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обоб-щения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средняя</a:t>
                      </a: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средняя</a:t>
                      </a: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сумма</a:t>
                      </a: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сумма</a:t>
                      </a: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6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6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13666" name="Object 2"/>
          <p:cNvGraphicFramePr>
            <a:graphicFrameLocks noChangeAspect="1"/>
          </p:cNvGraphicFramePr>
          <p:nvPr/>
        </p:nvGraphicFramePr>
        <p:xfrm>
          <a:off x="2107407" y="3865960"/>
          <a:ext cx="202406" cy="259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9" name="Формула" r:id="rId3" imgW="177480" imgH="228600" progId="Equation.3">
                  <p:embed/>
                </p:oleObj>
              </mc:Choice>
              <mc:Fallback>
                <p:oleObj name="Формула" r:id="rId3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407" y="3865960"/>
                        <a:ext cx="202406" cy="2595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7" name="Object 3"/>
          <p:cNvGraphicFramePr>
            <a:graphicFrameLocks noChangeAspect="1"/>
          </p:cNvGraphicFramePr>
          <p:nvPr/>
        </p:nvGraphicFramePr>
        <p:xfrm>
          <a:off x="2971800" y="3857625"/>
          <a:ext cx="188119" cy="244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0" name="Формула" r:id="rId5" imgW="164880" imgH="215640" progId="Equation.3">
                  <p:embed/>
                </p:oleObj>
              </mc:Choice>
              <mc:Fallback>
                <p:oleObj name="Формула" r:id="rId5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57625"/>
                        <a:ext cx="188119" cy="2440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3698875" y="3838575"/>
          <a:ext cx="43497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1" name="Уравнение" r:id="rId7" imgW="380880" imgH="253800" progId="Equation.3">
                  <p:embed/>
                </p:oleObj>
              </mc:Choice>
              <mc:Fallback>
                <p:oleObj name="Уравнение" r:id="rId7" imgW="3808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75" y="3838575"/>
                        <a:ext cx="43497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1" name="Object 7"/>
          <p:cNvGraphicFramePr>
            <a:graphicFrameLocks noChangeAspect="1"/>
          </p:cNvGraphicFramePr>
          <p:nvPr/>
        </p:nvGraphicFramePr>
        <p:xfrm>
          <a:off x="5289550" y="4144963"/>
          <a:ext cx="57785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2" name="Уравнение" r:id="rId9" imgW="507960" imgH="253800" progId="Equation.3">
                  <p:embed/>
                </p:oleObj>
              </mc:Choice>
              <mc:Fallback>
                <p:oleObj name="Уравнение" r:id="rId9" imgW="5079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4144963"/>
                        <a:ext cx="57785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3" name="Object 9"/>
          <p:cNvGraphicFramePr>
            <a:graphicFrameLocks noChangeAspect="1"/>
          </p:cNvGraphicFramePr>
          <p:nvPr/>
        </p:nvGraphicFramePr>
        <p:xfrm>
          <a:off x="4546600" y="3838575"/>
          <a:ext cx="4064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3" name="Уравнение" r:id="rId11" imgW="355320" imgH="253800" progId="Equation.3">
                  <p:embed/>
                </p:oleObj>
              </mc:Choice>
              <mc:Fallback>
                <p:oleObj name="Уравнение" r:id="rId11" imgW="35532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838575"/>
                        <a:ext cx="40640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4" name="Object 10"/>
          <p:cNvGraphicFramePr>
            <a:graphicFrameLocks noChangeAspect="1"/>
          </p:cNvGraphicFramePr>
          <p:nvPr/>
        </p:nvGraphicFramePr>
        <p:xfrm>
          <a:off x="6110288" y="4125913"/>
          <a:ext cx="550862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4" name="Уравнение" r:id="rId13" imgW="482400" imgH="253800" progId="Equation.3">
                  <p:embed/>
                </p:oleObj>
              </mc:Choice>
              <mc:Fallback>
                <p:oleObj name="Уравнение" r:id="rId13" imgW="4824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8" y="4125913"/>
                        <a:ext cx="550862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5" name="Object 11"/>
          <p:cNvGraphicFramePr>
            <a:graphicFrameLocks noChangeAspect="1"/>
          </p:cNvGraphicFramePr>
          <p:nvPr/>
        </p:nvGraphicFramePr>
        <p:xfrm>
          <a:off x="7058025" y="4144963"/>
          <a:ext cx="563563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5" name="Уравнение" r:id="rId15" imgW="495000" imgH="253800" progId="Equation.3">
                  <p:embed/>
                </p:oleObj>
              </mc:Choice>
              <mc:Fallback>
                <p:oleObj name="Уравнение" r:id="rId15" imgW="4950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4144963"/>
                        <a:ext cx="563563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6" name="Object 12"/>
          <p:cNvGraphicFramePr>
            <a:graphicFrameLocks noChangeAspect="1"/>
          </p:cNvGraphicFramePr>
          <p:nvPr/>
        </p:nvGraphicFramePr>
        <p:xfrm>
          <a:off x="6247210" y="3838575"/>
          <a:ext cx="420290" cy="28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6" name="Уравнение" r:id="rId17" imgW="368280" imgH="253800" progId="Equation.3">
                  <p:embed/>
                </p:oleObj>
              </mc:Choice>
              <mc:Fallback>
                <p:oleObj name="Уравнение" r:id="rId17" imgW="3682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7210" y="3838575"/>
                        <a:ext cx="420290" cy="2869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7" name="Object 13"/>
          <p:cNvGraphicFramePr>
            <a:graphicFrameLocks noChangeAspect="1"/>
          </p:cNvGraphicFramePr>
          <p:nvPr/>
        </p:nvGraphicFramePr>
        <p:xfrm>
          <a:off x="5361385" y="3838575"/>
          <a:ext cx="450056" cy="28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7" name="Формула" r:id="rId19" imgW="393480" imgH="253800" progId="Equation.3">
                  <p:embed/>
                </p:oleObj>
              </mc:Choice>
              <mc:Fallback>
                <p:oleObj name="Формула" r:id="rId19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1385" y="3838575"/>
                        <a:ext cx="450056" cy="2869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8" name="Object 14"/>
          <p:cNvGraphicFramePr>
            <a:graphicFrameLocks noChangeAspect="1"/>
          </p:cNvGraphicFramePr>
          <p:nvPr/>
        </p:nvGraphicFramePr>
        <p:xfrm>
          <a:off x="7140179" y="3838575"/>
          <a:ext cx="535781" cy="28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8" name="Формула" r:id="rId21" imgW="469800" imgH="253800" progId="Equation.3">
                  <p:embed/>
                </p:oleObj>
              </mc:Choice>
              <mc:Fallback>
                <p:oleObj name="Формула" r:id="rId21" imgW="4698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0179" y="3838575"/>
                        <a:ext cx="535781" cy="2869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9" name="Object 15"/>
          <p:cNvGraphicFramePr>
            <a:graphicFrameLocks noChangeAspect="1"/>
          </p:cNvGraphicFramePr>
          <p:nvPr/>
        </p:nvGraphicFramePr>
        <p:xfrm>
          <a:off x="5291138" y="4714875"/>
          <a:ext cx="5905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9" name="Уравнение" r:id="rId23" imgW="520560" imgH="253800" progId="Equation.3">
                  <p:embed/>
                </p:oleObj>
              </mc:Choice>
              <mc:Fallback>
                <p:oleObj name="Уравнение" r:id="rId23" imgW="5205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4714875"/>
                        <a:ext cx="5905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80" name="Object 16"/>
          <p:cNvGraphicFramePr>
            <a:graphicFrameLocks noChangeAspect="1"/>
          </p:cNvGraphicFramePr>
          <p:nvPr/>
        </p:nvGraphicFramePr>
        <p:xfrm>
          <a:off x="6194425" y="4714875"/>
          <a:ext cx="56197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10" name="Уравнение" r:id="rId25" imgW="495000" imgH="253800" progId="Equation.3">
                  <p:embed/>
                </p:oleObj>
              </mc:Choice>
              <mc:Fallback>
                <p:oleObj name="Уравнение" r:id="rId25" imgW="4950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4714875"/>
                        <a:ext cx="56197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81" name="Object 17"/>
          <p:cNvGraphicFramePr>
            <a:graphicFrameLocks noChangeAspect="1"/>
          </p:cNvGraphicFramePr>
          <p:nvPr/>
        </p:nvGraphicFramePr>
        <p:xfrm>
          <a:off x="7059613" y="4714875"/>
          <a:ext cx="576262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11" name="Уравнение" r:id="rId27" imgW="507960" imgH="253800" progId="Equation.3">
                  <p:embed/>
                </p:oleObj>
              </mc:Choice>
              <mc:Fallback>
                <p:oleObj name="Уравнение" r:id="rId27" imgW="5079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613" y="4714875"/>
                        <a:ext cx="576262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5"/>
          <p:cNvCxnSpPr/>
          <p:nvPr/>
        </p:nvCxnSpPr>
        <p:spPr>
          <a:xfrm>
            <a:off x="457200" y="1079425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589DC63-7EB6-44FF-BA54-DAB11ECC64EB}"/>
              </a:ext>
            </a:extLst>
          </p:cNvPr>
          <p:cNvPicPr>
            <a:picLocks noChangeAspect="1"/>
          </p:cNvPicPr>
          <p:nvPr/>
        </p:nvPicPr>
        <p:blipFill rotWithShape="1">
          <a:blip r:embed="rId29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83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41785" y="188765"/>
            <a:ext cx="5830490" cy="682434"/>
          </a:xfrm>
        </p:spPr>
        <p:txBody>
          <a:bodyPr/>
          <a:lstStyle/>
          <a:p>
            <a:pPr algn="l"/>
            <a:r>
              <a:rPr lang="ru-RU" altLang="ru-RU" sz="3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План</a:t>
            </a:r>
            <a:endParaRPr lang="ru-RU" altLang="ru-RU" sz="3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275606"/>
            <a:ext cx="7290940" cy="2197894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80000"/>
              </a:lnSpc>
              <a:buFont typeface="+mj-lt"/>
              <a:buAutoNum type="arabicPeriod"/>
            </a:pPr>
            <a:r>
              <a:rPr lang="ru-RU" altLang="ru-RU" sz="2600" dirty="0">
                <a:solidFill>
                  <a:schemeClr val="tx1"/>
                </a:solidFill>
              </a:rPr>
              <a:t>Определение численности и состава  ЭАН и ЭНН, занятых и безработных.  </a:t>
            </a:r>
          </a:p>
          <a:p>
            <a:pPr marL="514350" indent="-514350" algn="l">
              <a:lnSpc>
                <a:spcPct val="80000"/>
              </a:lnSpc>
              <a:buFont typeface="+mj-lt"/>
              <a:buAutoNum type="arabicPeriod"/>
            </a:pPr>
            <a:r>
              <a:rPr lang="ru-RU" altLang="ru-RU" sz="2600" dirty="0">
                <a:solidFill>
                  <a:schemeClr val="tx1"/>
                </a:solidFill>
              </a:rPr>
              <a:t>Измерение уровня и динамики занятости и безработицы.</a:t>
            </a:r>
          </a:p>
          <a:p>
            <a:pPr marL="514350" indent="-514350" algn="l">
              <a:lnSpc>
                <a:spcPct val="80000"/>
              </a:lnSpc>
              <a:buFont typeface="+mj-lt"/>
              <a:buAutoNum type="arabicPeriod"/>
            </a:pPr>
            <a:r>
              <a:rPr lang="ru-RU" altLang="ru-RU" sz="2600" dirty="0">
                <a:solidFill>
                  <a:schemeClr val="tx1"/>
                </a:solidFill>
              </a:rPr>
              <a:t>Статистические методы анализа численности экономически активного населения. </a:t>
            </a:r>
          </a:p>
          <a:p>
            <a:pPr marL="514350" indent="-514350" algn="l">
              <a:lnSpc>
                <a:spcPct val="80000"/>
              </a:lnSpc>
              <a:buFont typeface="+mj-lt"/>
              <a:buAutoNum type="arabicPeriod"/>
            </a:pPr>
            <a:r>
              <a:rPr lang="ru-RU" altLang="ru-RU" sz="2600" dirty="0">
                <a:solidFill>
                  <a:schemeClr val="tx1"/>
                </a:solidFill>
              </a:rPr>
              <a:t>Баланс трудовых ресурсов региона. </a:t>
            </a:r>
          </a:p>
        </p:txBody>
      </p:sp>
      <p:cxnSp>
        <p:nvCxnSpPr>
          <p:cNvPr id="4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F73FB11-3849-4848-A677-004E71205B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8" name="Right Triangle 13">
            <a:extLst>
              <a:ext uri="{FF2B5EF4-FFF2-40B4-BE49-F238E27FC236}">
                <a16:creationId xmlns:a16="http://schemas.microsoft.com/office/drawing/2014/main" id="{A5D2B3A0-4FBD-420B-9954-7C3D2A96880C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81017363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Индексный анализ динамики безработицы</a:t>
            </a:r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61441" name="Object 1"/>
          <p:cNvGraphicFramePr>
            <a:graphicFrameLocks noChangeAspect="1"/>
          </p:cNvGraphicFramePr>
          <p:nvPr/>
        </p:nvGraphicFramePr>
        <p:xfrm>
          <a:off x="2655888" y="2089150"/>
          <a:ext cx="3590925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7" name="Уравнение" r:id="rId3" imgW="1104840" imgH="431640" progId="Equation.3">
                  <p:embed/>
                </p:oleObj>
              </mc:Choice>
              <mc:Fallback>
                <p:oleObj name="Уравнение" r:id="rId3" imgW="1104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8" y="2089150"/>
                        <a:ext cx="3590925" cy="1393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46672" y="1446610"/>
            <a:ext cx="5304234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Индивидуальный индекс уровня безработицы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303735" y="3753952"/>
            <a:ext cx="60543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где у</a:t>
            </a:r>
            <a:r>
              <a:rPr lang="ru-RU" sz="12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 и у</a:t>
            </a:r>
            <a:r>
              <a:rPr lang="ru-RU" sz="12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 – уровень безработицы соответственно в отчетном и базисном периодах;</a:t>
            </a:r>
          </a:p>
          <a:p>
            <a:pPr eaLnBrk="0" hangingPunct="0"/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Б</a:t>
            </a:r>
            <a:r>
              <a:rPr lang="ru-RU" sz="12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 и Б</a:t>
            </a:r>
            <a:r>
              <a:rPr lang="ru-RU" sz="12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 – численность безработных соответственно в отчетном и базисном периодах;</a:t>
            </a:r>
          </a:p>
          <a:p>
            <a:pPr eaLnBrk="0" hangingPunct="0"/>
            <a:r>
              <a:rPr lang="en-US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12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 и </a:t>
            </a:r>
            <a:r>
              <a:rPr lang="en-US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12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0 </a:t>
            </a: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Times New Roman" pitchFamily="18" charset="0"/>
                <a:cs typeface="Arial" pitchFamily="34" charset="0"/>
              </a:rPr>
              <a:t>– численность экономически активного (или трудоспособного) населения  соответственно в отчетном и базисном периодах.</a:t>
            </a:r>
          </a:p>
        </p:txBody>
      </p:sp>
      <p:cxnSp>
        <p:nvCxnSpPr>
          <p:cNvPr id="7" name="Straight Connector 15"/>
          <p:cNvCxnSpPr/>
          <p:nvPr/>
        </p:nvCxnSpPr>
        <p:spPr>
          <a:xfrm>
            <a:off x="457200" y="120359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4C95C5A-815B-41CF-A3C4-CBC50F412E7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3786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Индексный анализ динамики безработицы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274280" y="1412435"/>
            <a:ext cx="4875609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100" b="1" dirty="0">
                <a:solidFill>
                  <a:schemeClr val="accent6">
                    <a:lumMod val="50000"/>
                  </a:schemeClr>
                </a:solidFill>
              </a:rPr>
              <a:t>Индекс уровня безработицы переменного состава </a:t>
            </a:r>
          </a:p>
        </p:txBody>
      </p:sp>
      <p:sp>
        <p:nvSpPr>
          <p:cNvPr id="85003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sp>
        <p:nvSpPr>
          <p:cNvPr id="85004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sp>
        <p:nvSpPr>
          <p:cNvPr id="85005" name="Rectangle 6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4529137" y="1230313"/>
          <a:ext cx="3932423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1" name="Уравнение" r:id="rId3" imgW="2501640" imgH="888840" progId="Equation.3">
                  <p:embed/>
                </p:oleObj>
              </mc:Choice>
              <mc:Fallback>
                <p:oleObj name="Уравнение" r:id="rId3" imgW="250164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9137" y="1230313"/>
                        <a:ext cx="3932423" cy="134143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15"/>
          <p:cNvCxnSpPr/>
          <p:nvPr/>
        </p:nvCxnSpPr>
        <p:spPr>
          <a:xfrm>
            <a:off x="424335" y="120359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10" name="Object 1"/>
          <p:cNvGraphicFramePr>
            <a:graphicFrameLocks noChangeAspect="1"/>
          </p:cNvGraphicFramePr>
          <p:nvPr/>
        </p:nvGraphicFramePr>
        <p:xfrm>
          <a:off x="446846" y="2389773"/>
          <a:ext cx="3952875" cy="132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2" name="Уравнение" r:id="rId5" imgW="2552400" imgH="888840" progId="Equation.3">
                  <p:embed/>
                </p:oleObj>
              </mc:Choice>
              <mc:Fallback>
                <p:oleObj name="Уравнение" r:id="rId5" imgW="255240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46" y="2389773"/>
                        <a:ext cx="3952875" cy="132238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427984" y="2720039"/>
            <a:ext cx="386749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100" b="1" dirty="0">
                <a:solidFill>
                  <a:schemeClr val="accent6">
                    <a:lumMod val="50000"/>
                  </a:schemeClr>
                </a:solidFill>
              </a:rPr>
              <a:t>Индекс уровня безработицы постоянного состава </a:t>
            </a:r>
          </a:p>
        </p:txBody>
      </p:sp>
      <p:graphicFrame>
        <p:nvGraphicFramePr>
          <p:cNvPr id="12" name="Object 1"/>
          <p:cNvGraphicFramePr>
            <a:graphicFrameLocks noChangeAspect="1"/>
          </p:cNvGraphicFramePr>
          <p:nvPr/>
        </p:nvGraphicFramePr>
        <p:xfrm>
          <a:off x="4545739" y="3748392"/>
          <a:ext cx="3749675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3" name="Уравнение" r:id="rId7" imgW="2666880" imgH="888840" progId="Equation.3">
                  <p:embed/>
                </p:oleObj>
              </mc:Choice>
              <mc:Fallback>
                <p:oleObj name="Уравнение" r:id="rId7" imgW="266688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739" y="3748392"/>
                        <a:ext cx="3749675" cy="124618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574572" y="3921184"/>
            <a:ext cx="375560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100" b="1" dirty="0">
                <a:solidFill>
                  <a:schemeClr val="accent6">
                    <a:lumMod val="50000"/>
                  </a:schemeClr>
                </a:solidFill>
              </a:rPr>
              <a:t>Индекс влияния структурных сдвигов на динамику среднего уровня безработицы 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C58A38B-30B1-452C-AF0C-004C3F65D4E0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5408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6" name="Straight Connector 15"/>
          <p:cNvCxnSpPr/>
          <p:nvPr/>
        </p:nvCxnSpPr>
        <p:spPr>
          <a:xfrm>
            <a:off x="625765" y="694394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/>
          <p:cNvSpPr txBox="1">
            <a:spLocks/>
          </p:cNvSpPr>
          <p:nvPr/>
        </p:nvSpPr>
        <p:spPr>
          <a:xfrm>
            <a:off x="625765" y="145394"/>
            <a:ext cx="8518235" cy="4504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7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Задание «Статистика трудовых ресурсов»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25765" y="823687"/>
            <a:ext cx="7681727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/>
              <a:t>Провести факторный индексный анализ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469577"/>
              </p:ext>
            </p:extLst>
          </p:nvPr>
        </p:nvGraphicFramePr>
        <p:xfrm>
          <a:off x="395536" y="1563638"/>
          <a:ext cx="8644186" cy="3445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8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1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2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46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09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09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07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0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466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5018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Исходные данные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Расчетные данные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47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Уровень безработицы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(у)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Численность населения,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aseline="0" dirty="0" err="1">
                          <a:solidFill>
                            <a:schemeClr val="tx1"/>
                          </a:solidFill>
                          <a:effectLst/>
                        </a:rPr>
                        <a:t>тыс.чел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N)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Доля численности населения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Число безработных,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тыс.чел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(Б)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47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Базисн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Уо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(У1)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Базисн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 (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о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базисн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базисн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условное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8 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solidFill>
                            <a:schemeClr val="tx1"/>
                          </a:solidFill>
                        </a:rPr>
                        <a:t>10=(2*5)/</a:t>
                      </a:r>
                    </a:p>
                    <a:p>
                      <a:pPr algn="ctr"/>
                      <a:r>
                        <a:rPr lang="ru-RU" sz="1800" b="0" i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250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260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140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7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Итого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B9AAA06-84F1-4541-B531-AD4DF7B712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090783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6" name="Straight Connector 15"/>
          <p:cNvCxnSpPr/>
          <p:nvPr/>
        </p:nvCxnSpPr>
        <p:spPr>
          <a:xfrm>
            <a:off x="625765" y="694394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/>
          <p:cNvSpPr txBox="1">
            <a:spLocks/>
          </p:cNvSpPr>
          <p:nvPr/>
        </p:nvSpPr>
        <p:spPr>
          <a:xfrm>
            <a:off x="625765" y="145394"/>
            <a:ext cx="8518235" cy="4504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ru-RU" sz="2400" b="1" dirty="0"/>
              <a:t>Индекс уровня безработицы переменного состава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263041"/>
              </p:ext>
            </p:extLst>
          </p:nvPr>
        </p:nvGraphicFramePr>
        <p:xfrm>
          <a:off x="395536" y="742162"/>
          <a:ext cx="8608695" cy="33803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5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2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1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7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9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76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73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4197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5018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Исходные данные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Расчетные данные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47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Уровень безработицы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(у)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Численность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тр.населения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aseline="0" dirty="0" err="1">
                          <a:solidFill>
                            <a:schemeClr val="tx1"/>
                          </a:solidFill>
                          <a:effectLst/>
                        </a:rPr>
                        <a:t>тыс.чел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N)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Доля численности населения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Число безработных,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тыс.чел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(Б)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46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Базисн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Уо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(У1)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Базисн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о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базисн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базис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отчетн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условное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8 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solidFill>
                            <a:schemeClr val="tx1"/>
                          </a:solidFill>
                        </a:rPr>
                        <a:t>10=(2*5)/</a:t>
                      </a:r>
                    </a:p>
                    <a:p>
                      <a:pPr algn="ctr"/>
                      <a:r>
                        <a:rPr lang="ru-RU" sz="1800" b="0" i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FF"/>
                          </a:solidFill>
                          <a:effectLst/>
                        </a:rPr>
                        <a:t>250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FF"/>
                          </a:solidFill>
                          <a:effectLst/>
                        </a:rPr>
                        <a:t>260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0,641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0,634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10,4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13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FF"/>
                          </a:solidFill>
                          <a:effectLst/>
                        </a:rPr>
                        <a:t>140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0,359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0,365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7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Итого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18,1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14,9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19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436435B-BA62-47FA-8350-BB6BA3CEA3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828729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Факторный анализ динамики безработицы</a:t>
            </a: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81921" name="Object 1"/>
          <p:cNvGraphicFramePr>
            <a:graphicFrameLocks noChangeAspect="1"/>
          </p:cNvGraphicFramePr>
          <p:nvPr/>
        </p:nvGraphicFramePr>
        <p:xfrm>
          <a:off x="1357313" y="1250950"/>
          <a:ext cx="6272212" cy="242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9" name="Уравнение" r:id="rId3" imgW="2412720" imgH="939600" progId="Equation.3">
                  <p:embed/>
                </p:oleObj>
              </mc:Choice>
              <mc:Fallback>
                <p:oleObj name="Уравнение" r:id="rId3" imgW="241272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1250950"/>
                        <a:ext cx="6272212" cy="242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64469" y="3750469"/>
            <a:ext cx="6215063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100" b="1" dirty="0">
                <a:solidFill>
                  <a:srgbClr val="0070C0"/>
                </a:solidFill>
              </a:rPr>
              <a:t>Абсолютное  изменение численности безработных по индивидуальным данным </a:t>
            </a:r>
          </a:p>
        </p:txBody>
      </p:sp>
      <p:cxnSp>
        <p:nvCxnSpPr>
          <p:cNvPr id="6" name="Straight Connector 15"/>
          <p:cNvCxnSpPr/>
          <p:nvPr/>
        </p:nvCxnSpPr>
        <p:spPr>
          <a:xfrm>
            <a:off x="457200" y="111059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C84E657-2B77-43E7-A5D7-3477A889AEC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4741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Факторный анализ динамики безработицы</a:t>
            </a:r>
            <a:endParaRPr lang="ru-RU" sz="3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1517650" y="1343025"/>
          <a:ext cx="3036888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3" name="Уравнение" r:id="rId3" imgW="1168200" imgH="469800" progId="Equation.3">
                  <p:embed/>
                </p:oleObj>
              </mc:Choice>
              <mc:Fallback>
                <p:oleObj name="Уравнение" r:id="rId3" imgW="11682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1343025"/>
                        <a:ext cx="3036888" cy="1214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1514475" y="2786063"/>
          <a:ext cx="2673350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4" name="Уравнение" r:id="rId5" imgW="1028520" imgH="431640" progId="Equation.3">
                  <p:embed/>
                </p:oleObj>
              </mc:Choice>
              <mc:Fallback>
                <p:oleObj name="Уравнение" r:id="rId5" imgW="10285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5" y="2786063"/>
                        <a:ext cx="2673350" cy="1116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464844" y="1393031"/>
            <a:ext cx="3321844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b="1" dirty="0">
                <a:solidFill>
                  <a:srgbClr val="0070C0"/>
                </a:solidFill>
              </a:rPr>
              <a:t>Абсолютное  изменение численности безработных  за счет изменения численности и состава экономически активного населения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57688" y="2732485"/>
            <a:ext cx="3321844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b="1" dirty="0">
                <a:solidFill>
                  <a:srgbClr val="0070C0"/>
                </a:solidFill>
              </a:rPr>
              <a:t>Абсолютное  изменение численности безработных  за счет изменения уровня безработицы по каждой единице совокупности</a:t>
            </a:r>
          </a:p>
        </p:txBody>
      </p:sp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2720975" y="4071938"/>
          <a:ext cx="30575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5" name="Уравнение" r:id="rId7" imgW="1054080" imgH="241200" progId="Equation.3">
                  <p:embed/>
                </p:oleObj>
              </mc:Choice>
              <mc:Fallback>
                <p:oleObj name="Уравнение" r:id="rId7" imgW="10540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4071938"/>
                        <a:ext cx="305752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15"/>
          <p:cNvCxnSpPr/>
          <p:nvPr/>
        </p:nvCxnSpPr>
        <p:spPr>
          <a:xfrm>
            <a:off x="457200" y="120359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BD05720-5802-487D-B674-86EC88E408E6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5923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Факторный анализ динамики безработицы</a:t>
            </a:r>
          </a:p>
        </p:txBody>
      </p:sp>
      <p:sp>
        <p:nvSpPr>
          <p:cNvPr id="95238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95233" name="Object 1"/>
          <p:cNvGraphicFramePr>
            <a:graphicFrameLocks noChangeAspect="1"/>
          </p:cNvGraphicFramePr>
          <p:nvPr/>
        </p:nvGraphicFramePr>
        <p:xfrm>
          <a:off x="1481138" y="1341438"/>
          <a:ext cx="617061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2" name="Уравнение" r:id="rId3" imgW="2857320" imgH="507960" progId="Equation.3">
                  <p:embed/>
                </p:oleObj>
              </mc:Choice>
              <mc:Fallback>
                <p:oleObj name="Уравнение" r:id="rId3" imgW="285732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1341438"/>
                        <a:ext cx="6170612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64469" y="3750469"/>
            <a:ext cx="6215063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Абсолютное  изменение численности безработных по сводным данным </a:t>
            </a:r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2679700" y="2786063"/>
          <a:ext cx="3189288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3" name="Уравнение" r:id="rId5" imgW="1104840" imgH="241200" progId="Equation.3">
                  <p:embed/>
                </p:oleObj>
              </mc:Choice>
              <mc:Fallback>
                <p:oleObj name="Уравнение" r:id="rId5" imgW="11048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786063"/>
                        <a:ext cx="3189288" cy="696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EE85F48-78B6-42ED-A764-05A3F6501EE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005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Факторный анализ динамики безработицы</a:t>
            </a:r>
          </a:p>
        </p:txBody>
      </p:sp>
      <p:graphicFrame>
        <p:nvGraphicFramePr>
          <p:cNvPr id="94209" name="Object 1"/>
          <p:cNvGraphicFramePr>
            <a:graphicFrameLocks noChangeAspect="1"/>
          </p:cNvGraphicFramePr>
          <p:nvPr/>
        </p:nvGraphicFramePr>
        <p:xfrm>
          <a:off x="1412875" y="3228975"/>
          <a:ext cx="21844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6" name="Уравнение" r:id="rId3" imgW="1015920" imgH="469800" progId="Equation.3">
                  <p:embed/>
                </p:oleObj>
              </mc:Choice>
              <mc:Fallback>
                <p:oleObj name="Уравнение" r:id="rId3" imgW="10159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3228975"/>
                        <a:ext cx="2184400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0" name="Object 2"/>
          <p:cNvGraphicFramePr>
            <a:graphicFrameLocks noChangeAspect="1"/>
          </p:cNvGraphicFramePr>
          <p:nvPr/>
        </p:nvGraphicFramePr>
        <p:xfrm>
          <a:off x="1358900" y="1287463"/>
          <a:ext cx="30861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7" name="Уравнение" r:id="rId5" imgW="1434960" imgH="507960" progId="Equation.3">
                  <p:embed/>
                </p:oleObj>
              </mc:Choice>
              <mc:Fallback>
                <p:oleObj name="Уравнение" r:id="rId5" imgW="143496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1287463"/>
                        <a:ext cx="30861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464844" y="1393032"/>
            <a:ext cx="3321844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Абсолютное  изменение численности безработных  за счет изменения общей численности экономически активного населения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57688" y="3321844"/>
            <a:ext cx="3321844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Абсолютное  изменение численности безработных  за счет изменения среднего уровня безработицы</a:t>
            </a:r>
          </a:p>
        </p:txBody>
      </p:sp>
      <p:cxnSp>
        <p:nvCxnSpPr>
          <p:cNvPr id="7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3BCD009-654E-439D-8311-1279D070538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9838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Факторный анализ динамики безработицы</a:t>
            </a:r>
          </a:p>
        </p:txBody>
      </p:sp>
      <p:sp>
        <p:nvSpPr>
          <p:cNvPr id="93193" name="Rectangle 2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93185" name="Object 1"/>
          <p:cNvGraphicFramePr>
            <a:graphicFrameLocks noChangeAspect="1"/>
          </p:cNvGraphicFramePr>
          <p:nvPr/>
        </p:nvGraphicFramePr>
        <p:xfrm>
          <a:off x="3297238" y="1311275"/>
          <a:ext cx="24272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5" name="Уравнение" r:id="rId3" imgW="1574640" imgH="469800" progId="Equation.3">
                  <p:embed/>
                </p:oleObj>
              </mc:Choice>
              <mc:Fallback>
                <p:oleObj name="Уравнение" r:id="rId3" imgW="157464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1311275"/>
                        <a:ext cx="242728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4" name="Rectangle 4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1284288" y="2159000"/>
          <a:ext cx="661987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6" name="Уравнение" r:id="rId5" imgW="4305240" imgH="507960" progId="Equation.3">
                  <p:embed/>
                </p:oleObj>
              </mc:Choice>
              <mc:Fallback>
                <p:oleObj name="Уравнение" r:id="rId5" imgW="430524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288" y="2159000"/>
                        <a:ext cx="6619875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357313" y="3053954"/>
            <a:ext cx="316111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3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Абсолютное  изменение среднего уровня безработицы за счет изменения уровня безработицы по каждой единице совокупности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18422" y="3107532"/>
            <a:ext cx="3161109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3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Абсолютное  изменение среднего уровня безработицы за счет изменения структуры ЭАН</a:t>
            </a:r>
          </a:p>
        </p:txBody>
      </p:sp>
      <p:sp>
        <p:nvSpPr>
          <p:cNvPr id="93197" name="Rectangle 6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sp>
        <p:nvSpPr>
          <p:cNvPr id="93198" name="Rectangle 8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2536031" y="4071937"/>
          <a:ext cx="3429000" cy="701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7" name="Формула" r:id="rId7" imgW="1180588" imgH="241195" progId="Equation.3">
                  <p:embed/>
                </p:oleObj>
              </mc:Choice>
              <mc:Fallback>
                <p:oleObj name="Формула" r:id="rId7" imgW="1180588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031" y="4071937"/>
                        <a:ext cx="3429000" cy="7012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9" name="Rectangle 9"/>
          <p:cNvSpPr>
            <a:spLocks noChangeArrowheads="1"/>
          </p:cNvSpPr>
          <p:nvPr/>
        </p:nvSpPr>
        <p:spPr bwMode="auto">
          <a:xfrm>
            <a:off x="1143001" y="49984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cxnSp>
        <p:nvCxnSpPr>
          <p:cNvPr id="13" name="Straight Connector 15"/>
          <p:cNvCxnSpPr/>
          <p:nvPr/>
        </p:nvCxnSpPr>
        <p:spPr>
          <a:xfrm>
            <a:off x="437030" y="83707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C6ED9D8-176A-4083-A940-806C1576BCF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603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Факторный анализ динамики безработицы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71626" y="1285875"/>
            <a:ext cx="5947172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Определяя  абсолютное отклонение по численности безработных, можно выделять: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85938" y="2250282"/>
            <a:ext cx="2175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два фактора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39517" y="3804048"/>
            <a:ext cx="21561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три фактора </a:t>
            </a:r>
          </a:p>
        </p:txBody>
      </p:sp>
      <p:sp>
        <p:nvSpPr>
          <p:cNvPr id="92181" name="Прямоугольник 12"/>
          <p:cNvSpPr>
            <a:spLocks noChangeArrowheads="1"/>
          </p:cNvSpPr>
          <p:nvPr/>
        </p:nvSpPr>
        <p:spPr bwMode="auto">
          <a:xfrm>
            <a:off x="1518047" y="2732485"/>
            <a:ext cx="349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а) по индивидуальным данным</a:t>
            </a:r>
          </a:p>
        </p:txBody>
      </p:sp>
      <p:sp>
        <p:nvSpPr>
          <p:cNvPr id="92182" name="Прямоугольник 13"/>
          <p:cNvSpPr>
            <a:spLocks noChangeArrowheads="1"/>
          </p:cNvSpPr>
          <p:nvPr/>
        </p:nvSpPr>
        <p:spPr bwMode="auto">
          <a:xfrm>
            <a:off x="1571625" y="3268266"/>
            <a:ext cx="2679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б) по сводным данным  </a:t>
            </a:r>
          </a:p>
        </p:txBody>
      </p:sp>
      <p:sp>
        <p:nvSpPr>
          <p:cNvPr id="92183" name="Rectangle 9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sp>
        <p:nvSpPr>
          <p:cNvPr id="92184" name="Rectangle 11"/>
          <p:cNvSpPr>
            <a:spLocks noChangeArrowheads="1"/>
          </p:cNvSpPr>
          <p:nvPr/>
        </p:nvSpPr>
        <p:spPr bwMode="auto">
          <a:xfrm>
            <a:off x="1143001" y="-150041"/>
            <a:ext cx="18473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350">
              <a:latin typeface="Cambria" pitchFamily="18" charset="0"/>
            </a:endParaRPr>
          </a:p>
        </p:txBody>
      </p:sp>
      <p:graphicFrame>
        <p:nvGraphicFramePr>
          <p:cNvPr id="92173" name="Object 13"/>
          <p:cNvGraphicFramePr>
            <a:graphicFrameLocks noChangeAspect="1"/>
          </p:cNvGraphicFramePr>
          <p:nvPr/>
        </p:nvGraphicFramePr>
        <p:xfrm>
          <a:off x="5214938" y="2732088"/>
          <a:ext cx="18176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49" name="Уравнение" r:id="rId3" imgW="1054080" imgH="241200" progId="Equation.3">
                  <p:embed/>
                </p:oleObj>
              </mc:Choice>
              <mc:Fallback>
                <p:oleObj name="Уравнение" r:id="rId3" imgW="10540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2732088"/>
                        <a:ext cx="18176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4" name="Object 14"/>
          <p:cNvGraphicFramePr>
            <a:graphicFrameLocks noChangeAspect="1"/>
          </p:cNvGraphicFramePr>
          <p:nvPr/>
        </p:nvGraphicFramePr>
        <p:xfrm>
          <a:off x="5214938" y="3268663"/>
          <a:ext cx="19034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50" name="Уравнение" r:id="rId5" imgW="1104840" imgH="241200" progId="Equation.3">
                  <p:embed/>
                </p:oleObj>
              </mc:Choice>
              <mc:Fallback>
                <p:oleObj name="Уравнение" r:id="rId5" imgW="11048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3268663"/>
                        <a:ext cx="19034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6" name="Object 16"/>
          <p:cNvGraphicFramePr>
            <a:graphicFrameLocks noChangeAspect="1"/>
          </p:cNvGraphicFramePr>
          <p:nvPr/>
        </p:nvGraphicFramePr>
        <p:xfrm>
          <a:off x="4689475" y="3922713"/>
          <a:ext cx="273685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51" name="Уравнение" r:id="rId7" imgW="1587240" imgH="241200" progId="Equation.3">
                  <p:embed/>
                </p:oleObj>
              </mc:Choice>
              <mc:Fallback>
                <p:oleObj name="Уравнение" r:id="rId7" imgW="1587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3922713"/>
                        <a:ext cx="2736850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5"/>
          <p:cNvCxnSpPr/>
          <p:nvPr/>
        </p:nvCxnSpPr>
        <p:spPr>
          <a:xfrm>
            <a:off x="545376" y="1131590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AE1331D-2887-49E4-B5F1-9A58D32E1282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84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58842-B93B-4333-9963-75268AC7A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труда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F43C2-B725-44B4-82DF-C5461EC83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286" y="1063229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Учет труда или его статистика занимается установлением закономерностей в массовых явлениях, возникающих при воспроизводстве трудового потенциала в обществе.                                </a:t>
            </a:r>
          </a:p>
          <a:p>
            <a:pPr marL="0" lv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международном уровне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выработаны и внедрены стандарты статистики труда, которые выделяют следующие статистические направления:</a:t>
            </a:r>
          </a:p>
          <a:p>
            <a:pPr lvl="0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и анализ данных о трудовых конфликтах. </a:t>
            </a:r>
          </a:p>
          <a:p>
            <a:pPr lvl="0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и управление производительностью труда. </a:t>
            </a:r>
          </a:p>
          <a:p>
            <a:pPr lvl="0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Оптимальное использование рабочего времени. </a:t>
            </a:r>
          </a:p>
          <a:p>
            <a:pPr lvl="0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D3A2263-00E2-4027-8151-F655CF95F8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5" name="Right Triangle 13">
            <a:extLst>
              <a:ext uri="{FF2B5EF4-FFF2-40B4-BE49-F238E27FC236}">
                <a16:creationId xmlns:a16="http://schemas.microsoft.com/office/drawing/2014/main" id="{CCCE4F97-B387-497D-B662-D5A4DA7E7C72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6" name="Straight Connector 15">
            <a:extLst>
              <a:ext uri="{FF2B5EF4-FFF2-40B4-BE49-F238E27FC236}">
                <a16:creationId xmlns:a16="http://schemas.microsoft.com/office/drawing/2014/main" id="{D99456FC-6CF4-4950-A3A0-97DF122EC42D}"/>
              </a:ext>
            </a:extLst>
          </p:cNvPr>
          <p:cNvCxnSpPr/>
          <p:nvPr/>
        </p:nvCxnSpPr>
        <p:spPr>
          <a:xfrm>
            <a:off x="437029" y="91556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4890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Критическая зона рынка труда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9002" y="1063228"/>
            <a:ext cx="7185995" cy="388478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1800" dirty="0"/>
              <a:t>К КЗРТ относятся лица, работающие в режиме неполной занятости, и имеющие зарплату ниже прожиточного минимума, и безработные,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ru-RU" altLang="ru-RU" sz="1800" dirty="0"/>
              <a:t>то есть та часть, которая находится в сложном материальном положении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ru-RU" altLang="ru-RU" sz="18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1800" b="1" dirty="0">
                <a:solidFill>
                  <a:srgbClr val="002060"/>
                </a:solidFill>
              </a:rPr>
              <a:t>Включает четыре группы граждан: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1800" dirty="0"/>
              <a:t>1. лица, имеющие официальный статус безработного;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1800" dirty="0"/>
              <a:t>2. неработающие, не имеющие официального статуса безработного, с душевым доходом в семье ниже прожиточного минимума;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1800" dirty="0"/>
              <a:t>3. работающие в режиме неполной занятости, не имеющие дополнительного заработка, с душевым доходом в семье ниже прожиточного минимума;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1800" dirty="0"/>
              <a:t>4. занятые полный рабочий день, не имеющие дополнительного дохода, с заработной платой ниже прожиточного минимума.</a:t>
            </a:r>
          </a:p>
        </p:txBody>
      </p:sp>
      <p:cxnSp>
        <p:nvCxnSpPr>
          <p:cNvPr id="4" name="Straight Connector 15"/>
          <p:cNvCxnSpPr/>
          <p:nvPr/>
        </p:nvCxnSpPr>
        <p:spPr>
          <a:xfrm>
            <a:off x="437029" y="91556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ight Triangle 13"/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F98B2CE-39B5-4BF8-8CB5-AE8E9F5E7F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4219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37016"/>
            <a:ext cx="8229600" cy="85725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ru-RU" sz="3200" b="1" dirty="0">
                <a:solidFill>
                  <a:srgbClr val="002060"/>
                </a:solidFill>
                <a:latin typeface="Trebuchet MS" pitchFamily="34" charset="0"/>
              </a:rPr>
              <a:t>Источники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1391111"/>
            <a:ext cx="813690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indent="-323850" eaLnBrk="0" hangingPunct="0"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190500" indent="-514350" eaLnBrk="1" hangingPunct="1">
              <a:buAutoNum type="arabicPeriod"/>
            </a:pPr>
            <a:r>
              <a:rPr lang="ru-RU" altLang="ru-RU" sz="2400" dirty="0">
                <a:latin typeface="+mn-lt"/>
                <a:cs typeface="Calibri" panose="020F0502020204030204" pitchFamily="34" charset="0"/>
              </a:rPr>
              <a:t>Национальное бюро по статистике РК (основные социально-экономические показатели, демографические ежегодники)  </a:t>
            </a:r>
            <a:r>
              <a:rPr lang="en-US" altLang="ru-RU" sz="2400" dirty="0">
                <a:solidFill>
                  <a:srgbClr val="002060"/>
                </a:solidFill>
                <a:latin typeface="+mn-lt"/>
                <a:cs typeface="Calibri" panose="020F0502020204030204" pitchFamily="34" charset="0"/>
                <a:hlinkClick r:id="rId2"/>
              </a:rPr>
              <a:t>http://stat.gov.kz</a:t>
            </a:r>
            <a:r>
              <a:rPr lang="ru-RU" altLang="ru-RU" sz="2400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</a:p>
          <a:p>
            <a:pPr marL="190500" indent="-514350" eaLnBrk="1" hangingPunct="1">
              <a:buAutoNum type="arabicPeriod"/>
            </a:pPr>
            <a:r>
              <a:rPr lang="ru-RU" sz="2400" dirty="0" err="1">
                <a:latin typeface="+mn-lt"/>
              </a:rPr>
              <a:t>Бельгибаева</a:t>
            </a:r>
            <a:r>
              <a:rPr lang="ru-RU" sz="2400" dirty="0">
                <a:latin typeface="+mn-lt"/>
              </a:rPr>
              <a:t> К.К., </a:t>
            </a:r>
            <a:r>
              <a:rPr lang="ru-RU" sz="2400" dirty="0" err="1">
                <a:latin typeface="+mn-lt"/>
              </a:rPr>
              <a:t>Шокаманов</a:t>
            </a:r>
            <a:r>
              <a:rPr lang="ru-RU" sz="2400" dirty="0">
                <a:latin typeface="+mn-lt"/>
              </a:rPr>
              <a:t> Ю.К. Статистика -  Алматы: Экономика, 2016. – 536с</a:t>
            </a:r>
          </a:p>
          <a:p>
            <a:pPr indent="0" eaLnBrk="1" hangingPunct="1"/>
            <a:endParaRPr lang="ru-RU" altLang="ru-RU" sz="2400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 flipV="1">
            <a:off x="373144" y="1094266"/>
            <a:ext cx="8412107" cy="58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435846"/>
            <a:ext cx="2707485" cy="141466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D0B6ECF-F74F-474F-A79D-CF658343961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10" name="Right Triangle 13">
            <a:extLst>
              <a:ext uri="{FF2B5EF4-FFF2-40B4-BE49-F238E27FC236}">
                <a16:creationId xmlns:a16="http://schemas.microsoft.com/office/drawing/2014/main" id="{599C6139-42F0-4EBE-BA6C-6E28446EE466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049269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FBD4A3-1841-4D61-B23E-3797A1A21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Выполняемые задачи статистики труда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AA0252-76C4-46EF-928B-D6B8772A6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3" y="987574"/>
            <a:ext cx="8229600" cy="3394472"/>
          </a:xfrm>
        </p:spPr>
        <p:txBody>
          <a:bodyPr>
            <a:noAutofit/>
          </a:bodyPr>
          <a:lstStyle/>
          <a:p>
            <a:pPr algn="just"/>
            <a:r>
              <a:rPr lang="ru-RU"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Задачи, выполняемые статистикой труда разнообразны. К ним относят измерение ресурсов труда для целей макроэкономического анализа, планирования, выявления проблем, формирования представления о текущем состоянии спроса на труд, исследование мобильности, затрат на содержание наемных сотрудников и другое. </a:t>
            </a:r>
          </a:p>
          <a:p>
            <a:pPr algn="just"/>
            <a:r>
              <a:rPr lang="ru-RU"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труда для отдельных предприятий выполняет задачи по уточнению численности сотрудников, составе персонала, его текучести, эффективности использования рабочего времени, оценке издержек производства, связанных с работой сотрудников. </a:t>
            </a:r>
          </a:p>
          <a:p>
            <a:pPr algn="just"/>
            <a:r>
              <a:rPr lang="ru-RU"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государственном уровне данные статистики труда используются для формирования представления о текущем уровне безработицы и занятости, а также для выработки принципов управления и регулирования процессами, направленными на улучшение показателей занятости.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B67BBD1-2F65-44F9-8626-9E4C238F29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5" name="Right Triangle 13">
            <a:extLst>
              <a:ext uri="{FF2B5EF4-FFF2-40B4-BE49-F238E27FC236}">
                <a16:creationId xmlns:a16="http://schemas.microsoft.com/office/drawing/2014/main" id="{14A9A9AD-533E-4B60-8EB5-0DEC2D9C7361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6" name="Straight Connector 15">
            <a:extLst>
              <a:ext uri="{FF2B5EF4-FFF2-40B4-BE49-F238E27FC236}">
                <a16:creationId xmlns:a16="http://schemas.microsoft.com/office/drawing/2014/main" id="{E962395D-BE17-4197-8CA6-AE3849D1D5FD}"/>
              </a:ext>
            </a:extLst>
          </p:cNvPr>
          <p:cNvCxnSpPr/>
          <p:nvPr/>
        </p:nvCxnSpPr>
        <p:spPr>
          <a:xfrm>
            <a:off x="437029" y="915566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584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1840B-D2E6-40B6-B934-1BE492D5F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061" y="332885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труда на международном уровне 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05C14D-55F3-4F0D-BFF9-5DF096446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4513"/>
            <a:ext cx="8229600" cy="339447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международном уровне статистика труда осуществляется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Международной организацией труда,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была создана еще в 1919 году. Эта организация является одним из региональных подразделений ООН. В сферу ее ответственности входит: </a:t>
            </a:r>
          </a:p>
          <a:p>
            <a:pPr lvl="0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Регламентирование использования рабочего времени и эксплуатации рабочей силы. </a:t>
            </a:r>
          </a:p>
          <a:p>
            <a:pPr lvl="0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росту занятости. </a:t>
            </a:r>
          </a:p>
          <a:p>
            <a:pPr lvl="0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гарантий по выплате заработной платы. </a:t>
            </a:r>
          </a:p>
          <a:p>
            <a:pPr lvl="0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условий для сотрудников, гарантирующих нормальные условия жизни. </a:t>
            </a:r>
          </a:p>
          <a:p>
            <a:pPr lvl="0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защиты здоровья и безопасности на производстве. </a:t>
            </a:r>
          </a:p>
          <a:p>
            <a:pPr lvl="0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принципов социального страхования и социального обеспечения. </a:t>
            </a:r>
          </a:p>
          <a:p>
            <a:pPr lvl="0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технического и профессионального образования.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98B688D-9983-4A8F-98BF-1AAAE40F1E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5" name="Right Triangle 13">
            <a:extLst>
              <a:ext uri="{FF2B5EF4-FFF2-40B4-BE49-F238E27FC236}">
                <a16:creationId xmlns:a16="http://schemas.microsoft.com/office/drawing/2014/main" id="{D3970F05-2153-408E-9DE9-A83AD5637056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6" name="Straight Connector 15">
            <a:extLst>
              <a:ext uri="{FF2B5EF4-FFF2-40B4-BE49-F238E27FC236}">
                <a16:creationId xmlns:a16="http://schemas.microsoft.com/office/drawing/2014/main" id="{A82199AF-1939-4D1A-AEB5-873232A869B7}"/>
              </a:ext>
            </a:extLst>
          </p:cNvPr>
          <p:cNvCxnSpPr/>
          <p:nvPr/>
        </p:nvCxnSpPr>
        <p:spPr>
          <a:xfrm>
            <a:off x="457200" y="771550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652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AE66C3-5AEA-41CA-9B2F-9ACFC65AF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активность населения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E50527-CD20-4E8F-8AE2-7F66240F4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Трудоспособным считается население в возрасте от 15 до 65 лет в зависимости от национальных особенностей. Трудовая активность граждан оценивается с помощью соответствующих коэффициентов: </a:t>
            </a:r>
          </a:p>
          <a:p>
            <a:endParaRPr lang="ru-RU" dirty="0"/>
          </a:p>
          <a:p>
            <a:pPr algn="ctr"/>
            <a:r>
              <a:rPr lang="ru-RU" b="1" i="1" dirty="0"/>
              <a:t>Коэффициент трудовой активности = Экономически активное население / Общие трудовые ресурсы</a:t>
            </a:r>
          </a:p>
          <a:p>
            <a:endParaRPr lang="ru-RU" dirty="0"/>
          </a:p>
          <a:p>
            <a:pPr algn="ctr"/>
            <a:r>
              <a:rPr lang="ru-RU" b="1" i="1" dirty="0"/>
              <a:t>Коэффициент занятости = Численность занятых / Общие трудовые ресурсы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84D4DD-C1E4-41BC-A468-83D96169B2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5" name="Right Triangle 13">
            <a:extLst>
              <a:ext uri="{FF2B5EF4-FFF2-40B4-BE49-F238E27FC236}">
                <a16:creationId xmlns:a16="http://schemas.microsoft.com/office/drawing/2014/main" id="{2E3477D4-3F50-416F-9F99-3068944AA5D5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6" name="Straight Connector 15">
            <a:extLst>
              <a:ext uri="{FF2B5EF4-FFF2-40B4-BE49-F238E27FC236}">
                <a16:creationId xmlns:a16="http://schemas.microsoft.com/office/drawing/2014/main" id="{87C148F0-02E8-4703-B5DF-F2D45473FD49}"/>
              </a:ext>
            </a:extLst>
          </p:cNvPr>
          <p:cNvCxnSpPr/>
          <p:nvPr/>
        </p:nvCxnSpPr>
        <p:spPr>
          <a:xfrm>
            <a:off x="416859" y="987574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020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H="1">
            <a:off x="214892" y="1131590"/>
            <a:ext cx="848022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27584" y="143917"/>
            <a:ext cx="59312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Bookman Old Style" panose="02050604050505020204" pitchFamily="18" charset="0"/>
                <a:ea typeface="Kozuka Mincho Pro R" panose="02020400000000000000" pitchFamily="18" charset="-128"/>
                <a:cs typeface="Times New Roman" panose="02020603050405020304" pitchFamily="18" charset="0"/>
              </a:rPr>
              <a:t>Распределение население по возрастным группам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2" y="1656741"/>
            <a:ext cx="8929107" cy="345638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6977" y="1098024"/>
            <a:ext cx="84249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rgbClr val="000000"/>
                </a:solidFill>
                <a:latin typeface="Fjalla One" panose="02000506040000020004" pitchFamily="2" charset="0"/>
              </a:rPr>
              <a:t>по состоянию на начало 2022 года, население Казахстана имело следующее распределение по возрасту:</a:t>
            </a:r>
            <a:endParaRPr lang="ru-RU" sz="22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D8A74C1-5C04-41FF-A668-35B0FB92D55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10" name="Right Triangle 13">
            <a:extLst>
              <a:ext uri="{FF2B5EF4-FFF2-40B4-BE49-F238E27FC236}">
                <a16:creationId xmlns:a16="http://schemas.microsoft.com/office/drawing/2014/main" id="{B26731A9-6B77-4BD3-BE69-65BE5069C51A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029890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99759"/>
            <a:ext cx="7147429" cy="85725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ru-RU" sz="3300" b="1" dirty="0">
                <a:solidFill>
                  <a:srgbClr val="002060"/>
                </a:solidFill>
                <a:latin typeface="+mn-lt"/>
              </a:rPr>
              <a:t>Источники информации о состоянии и развитии рынка труда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70624" y="1322010"/>
            <a:ext cx="5829300" cy="3682604"/>
          </a:xfrm>
        </p:spPr>
        <p:txBody>
          <a:bodyPr>
            <a:normAutofit/>
          </a:bodyPr>
          <a:lstStyle/>
          <a:p>
            <a:pPr marL="205740" indent="-243000">
              <a:spcBef>
                <a:spcPts val="435"/>
              </a:spcBef>
              <a:buNone/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</a:t>
            </a:r>
            <a:r>
              <a:rPr lang="ru-RU" sz="2400" dirty="0"/>
              <a:t>Статистическая отчетность предприятий и организаций.</a:t>
            </a:r>
          </a:p>
          <a:p>
            <a:pPr marL="205740" indent="-243000">
              <a:spcBef>
                <a:spcPts val="435"/>
              </a:spcBef>
              <a:buNone/>
              <a:defRPr/>
            </a:pPr>
            <a:r>
              <a:rPr lang="ru-RU" sz="2400" dirty="0"/>
              <a:t>2.  Статистическая отчетность служб   занятости.</a:t>
            </a:r>
          </a:p>
          <a:p>
            <a:pPr marL="205740" indent="-243000">
              <a:spcBef>
                <a:spcPts val="435"/>
              </a:spcBef>
              <a:buNone/>
              <a:defRPr/>
            </a:pPr>
            <a:r>
              <a:rPr lang="ru-RU" sz="2400" dirty="0"/>
              <a:t>3.  Выборочные обследования населения по проблемам занятости.</a:t>
            </a:r>
          </a:p>
          <a:p>
            <a:pPr marL="205740" indent="-243000">
              <a:spcBef>
                <a:spcPts val="435"/>
              </a:spcBef>
              <a:buNone/>
              <a:defRPr/>
            </a:pPr>
            <a:r>
              <a:rPr lang="ru-RU" sz="2400" dirty="0"/>
              <a:t>4. Данные органов миграционной службы о численности иностранных граждан, занятых в экономике Казахстана.</a:t>
            </a:r>
          </a:p>
        </p:txBody>
      </p:sp>
      <p:cxnSp>
        <p:nvCxnSpPr>
          <p:cNvPr id="4" name="Straight Connector 15"/>
          <p:cNvCxnSpPr/>
          <p:nvPr/>
        </p:nvCxnSpPr>
        <p:spPr>
          <a:xfrm>
            <a:off x="395536" y="120359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25588" t="23386" r="72050" b="10782"/>
          <a:stretch/>
        </p:blipFill>
        <p:spPr>
          <a:xfrm>
            <a:off x="0" y="0"/>
            <a:ext cx="328308" cy="5143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3D1DAA6-7E1A-4162-83B0-BBA40C0150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88" t="23386" r="71909" b="26186"/>
          <a:stretch/>
        </p:blipFill>
        <p:spPr>
          <a:xfrm>
            <a:off x="18531" y="0"/>
            <a:ext cx="347902" cy="5143499"/>
          </a:xfrm>
          <a:prstGeom prst="rect">
            <a:avLst/>
          </a:prstGeom>
        </p:spPr>
      </p:pic>
      <p:sp>
        <p:nvSpPr>
          <p:cNvPr id="8" name="Right Triangle 13">
            <a:extLst>
              <a:ext uri="{FF2B5EF4-FFF2-40B4-BE49-F238E27FC236}">
                <a16:creationId xmlns:a16="http://schemas.microsoft.com/office/drawing/2014/main" id="{6F51A1AE-3AB1-4ED6-9DB4-968218D77C1E}"/>
              </a:ext>
            </a:extLst>
          </p:cNvPr>
          <p:cNvSpPr/>
          <p:nvPr/>
        </p:nvSpPr>
        <p:spPr>
          <a:xfrm rot="10800000">
            <a:off x="8461561" y="-2"/>
            <a:ext cx="682436" cy="682436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804733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</TotalTime>
  <Words>2149</Words>
  <Application>Microsoft Office PowerPoint</Application>
  <PresentationFormat>Экран (16:9)</PresentationFormat>
  <Paragraphs>449</Paragraphs>
  <Slides>41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41</vt:i4>
      </vt:variant>
    </vt:vector>
  </HeadingPairs>
  <TitlesOfParts>
    <vt:vector size="54" baseType="lpstr">
      <vt:lpstr>Arial</vt:lpstr>
      <vt:lpstr>Bookman Old Style</vt:lpstr>
      <vt:lpstr>Calibri</vt:lpstr>
      <vt:lpstr>Cambria</vt:lpstr>
      <vt:lpstr>Courier New</vt:lpstr>
      <vt:lpstr>Fjalla One</vt:lpstr>
      <vt:lpstr>Times New Roman</vt:lpstr>
      <vt:lpstr>Trebuchet MS</vt:lpstr>
      <vt:lpstr>Wingdings</vt:lpstr>
      <vt:lpstr>Wingdings 2</vt:lpstr>
      <vt:lpstr>Тема Office</vt:lpstr>
      <vt:lpstr>Формула</vt:lpstr>
      <vt:lpstr>Уравнение</vt:lpstr>
      <vt:lpstr>Тема «Международная статистика труда»</vt:lpstr>
      <vt:lpstr>Презентация PowerPoint</vt:lpstr>
      <vt:lpstr>План</vt:lpstr>
      <vt:lpstr>   Статистика труда</vt:lpstr>
      <vt:lpstr>Выполняемые задачи статистики труда</vt:lpstr>
      <vt:lpstr>Статистика труда на международном уровне  </vt:lpstr>
      <vt:lpstr>Трудовая активность населения</vt:lpstr>
      <vt:lpstr>Презентация PowerPoint</vt:lpstr>
      <vt:lpstr>Источники информации о состоянии и развитии рынка труда</vt:lpstr>
      <vt:lpstr>Категории рынка труда</vt:lpstr>
      <vt:lpstr>Экономически активное население</vt:lpstr>
      <vt:lpstr>Уровень экономической активности населения </vt:lpstr>
      <vt:lpstr>Уровень занятости населения </vt:lpstr>
      <vt:lpstr>Классификация занятых</vt:lpstr>
      <vt:lpstr>Экономически неактивное население</vt:lpstr>
      <vt:lpstr>Безработные</vt:lpstr>
      <vt:lpstr>Уровень безработицы</vt:lpstr>
      <vt:lpstr>Презентация PowerPoint</vt:lpstr>
      <vt:lpstr>Характеристики численности и состава безработных</vt:lpstr>
      <vt:lpstr>Основные направления изучения структуры занятости и безработицы</vt:lpstr>
      <vt:lpstr>Коэффициенты демографической нагрузки</vt:lpstr>
      <vt:lpstr>Презентация PowerPoint</vt:lpstr>
      <vt:lpstr>Частные показатели структурных сдвигов</vt:lpstr>
      <vt:lpstr>Обобщающие показатели структурных сдвигов</vt:lpstr>
      <vt:lpstr>Обобщающие показатели структурных сдвигов</vt:lpstr>
      <vt:lpstr>Обобщающие показатели структурных сдвигов</vt:lpstr>
      <vt:lpstr>Шкала структурных различий по критерию IR</vt:lpstr>
      <vt:lpstr>Средняя продолжительность безработицы</vt:lpstr>
      <vt:lpstr>Схема совокупности для изучения динамики безработицы</vt:lpstr>
      <vt:lpstr>Индексный анализ динамики безработицы</vt:lpstr>
      <vt:lpstr>Индексный анализ динамики безработицы</vt:lpstr>
      <vt:lpstr>Презентация PowerPoint</vt:lpstr>
      <vt:lpstr>Презентация PowerPoint</vt:lpstr>
      <vt:lpstr>Факторный анализ динамики безработицы</vt:lpstr>
      <vt:lpstr>Факторный анализ динамики безработицы</vt:lpstr>
      <vt:lpstr>Факторный анализ динамики безработицы</vt:lpstr>
      <vt:lpstr>Факторный анализ динамики безработицы</vt:lpstr>
      <vt:lpstr>Факторный анализ динамики безработицы</vt:lpstr>
      <vt:lpstr>Факторный анализ динамики безработицы</vt:lpstr>
      <vt:lpstr>Критическая зона рынка труда</vt:lpstr>
      <vt:lpstr>Источники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Научные основы социально-экономической статистики (СЭС)</dc:title>
  <dc:creator>Uzer</dc:creator>
  <cp:lastModifiedBy>админ</cp:lastModifiedBy>
  <cp:revision>263</cp:revision>
  <cp:lastPrinted>2023-04-17T22:00:44Z</cp:lastPrinted>
  <dcterms:created xsi:type="dcterms:W3CDTF">2016-11-13T10:35:03Z</dcterms:created>
  <dcterms:modified xsi:type="dcterms:W3CDTF">2023-04-18T04:30:55Z</dcterms:modified>
</cp:coreProperties>
</file>